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ptx" ContentType="application/vnd.openxmlformats-officedocument.presentationml.presentation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5" r:id="rId9"/>
    <p:sldId id="275" r:id="rId10"/>
    <p:sldId id="276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effrey (Zhaohui) Zhang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CA68C6C-9609-4EE8-B55A-1BEFA049DE4C}" v="15" dt="2020-01-06T15:16:39.36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345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ffrey (Zhaohui) Zhang" userId="9ba2a667-afa9-47e4-afc7-5ff696789d28" providerId="ADAL" clId="{ECA68C6C-9609-4EE8-B55A-1BEFA049DE4C}"/>
    <pc:docChg chg="custSel modSld">
      <pc:chgData name="Jeffrey (Zhaohui) Zhang" userId="9ba2a667-afa9-47e4-afc7-5ff696789d28" providerId="ADAL" clId="{ECA68C6C-9609-4EE8-B55A-1BEFA049DE4C}" dt="2020-01-06T15:18:30.317" v="150" actId="20577"/>
      <pc:docMkLst>
        <pc:docMk/>
      </pc:docMkLst>
      <pc:sldChg chg="modSp">
        <pc:chgData name="Jeffrey (Zhaohui) Zhang" userId="9ba2a667-afa9-47e4-afc7-5ff696789d28" providerId="ADAL" clId="{ECA68C6C-9609-4EE8-B55A-1BEFA049DE4C}" dt="2020-01-06T15:14:46.672" v="18" actId="20577"/>
        <pc:sldMkLst>
          <pc:docMk/>
          <pc:sldMk cId="474850383" sldId="263"/>
        </pc:sldMkLst>
        <pc:spChg chg="mod">
          <ac:chgData name="Jeffrey (Zhaohui) Zhang" userId="9ba2a667-afa9-47e4-afc7-5ff696789d28" providerId="ADAL" clId="{ECA68C6C-9609-4EE8-B55A-1BEFA049DE4C}" dt="2020-01-06T15:14:46.672" v="18" actId="20577"/>
          <ac:spMkLst>
            <pc:docMk/>
            <pc:sldMk cId="474850383" sldId="263"/>
            <ac:spMk id="3" creationId="{EDBCF3E7-0A09-4CCA-A820-EE906DBDB93A}"/>
          </ac:spMkLst>
        </pc:spChg>
      </pc:sldChg>
      <pc:sldChg chg="modSp">
        <pc:chgData name="Jeffrey (Zhaohui) Zhang" userId="9ba2a667-afa9-47e4-afc7-5ff696789d28" providerId="ADAL" clId="{ECA68C6C-9609-4EE8-B55A-1BEFA049DE4C}" dt="2020-01-06T15:18:30.317" v="150" actId="20577"/>
        <pc:sldMkLst>
          <pc:docMk/>
          <pc:sldMk cId="826510322" sldId="266"/>
        </pc:sldMkLst>
        <pc:spChg chg="mod">
          <ac:chgData name="Jeffrey (Zhaohui) Zhang" userId="9ba2a667-afa9-47e4-afc7-5ff696789d28" providerId="ADAL" clId="{ECA68C6C-9609-4EE8-B55A-1BEFA049DE4C}" dt="2020-01-06T15:18:30.317" v="150" actId="20577"/>
          <ac:spMkLst>
            <pc:docMk/>
            <pc:sldMk cId="826510322" sldId="266"/>
            <ac:spMk id="3" creationId="{7BC1B242-E926-4417-AD9A-16C8B7681C27}"/>
          </ac:spMkLst>
        </pc:spChg>
      </pc:sldChg>
      <pc:sldChg chg="modSp">
        <pc:chgData name="Jeffrey (Zhaohui) Zhang" userId="9ba2a667-afa9-47e4-afc7-5ff696789d28" providerId="ADAL" clId="{ECA68C6C-9609-4EE8-B55A-1BEFA049DE4C}" dt="2020-01-06T15:16:39.362" v="33" actId="20577"/>
        <pc:sldMkLst>
          <pc:docMk/>
          <pc:sldMk cId="3783110271" sldId="275"/>
        </pc:sldMkLst>
        <pc:spChg chg="mod">
          <ac:chgData name="Jeffrey (Zhaohui) Zhang" userId="9ba2a667-afa9-47e4-afc7-5ff696789d28" providerId="ADAL" clId="{ECA68C6C-9609-4EE8-B55A-1BEFA049DE4C}" dt="2020-01-06T15:16:39.362" v="33" actId="20577"/>
          <ac:spMkLst>
            <pc:docMk/>
            <pc:sldMk cId="3783110271" sldId="275"/>
            <ac:spMk id="3" creationId="{B053E4B3-4B34-4CD4-A19E-6F4890994A4C}"/>
          </ac:spMkLst>
        </pc:spChg>
      </pc:sldChg>
      <pc:sldChg chg="modSp">
        <pc:chgData name="Jeffrey (Zhaohui) Zhang" userId="9ba2a667-afa9-47e4-afc7-5ff696789d28" providerId="ADAL" clId="{ECA68C6C-9609-4EE8-B55A-1BEFA049DE4C}" dt="2020-01-06T15:17:16.399" v="57" actId="20577"/>
        <pc:sldMkLst>
          <pc:docMk/>
          <pc:sldMk cId="1583824721" sldId="276"/>
        </pc:sldMkLst>
        <pc:spChg chg="mod">
          <ac:chgData name="Jeffrey (Zhaohui) Zhang" userId="9ba2a667-afa9-47e4-afc7-5ff696789d28" providerId="ADAL" clId="{ECA68C6C-9609-4EE8-B55A-1BEFA049DE4C}" dt="2020-01-06T15:17:16.399" v="57" actId="20577"/>
          <ac:spMkLst>
            <pc:docMk/>
            <pc:sldMk cId="1583824721" sldId="276"/>
            <ac:spMk id="3" creationId="{69B46928-2B33-430D-9668-257C1B986C6E}"/>
          </ac:spMkLst>
        </pc:spChg>
      </pc:sldChg>
    </pc:docChg>
  </pc:docChgLst>
  <pc:docChgLst>
    <pc:chgData name="Jeffrey (Zhaohui) Zhang" userId="9ba2a667-afa9-47e4-afc7-5ff696789d28" providerId="ADAL" clId="{E292959C-B837-400C-9FA4-E972E72C54CF}"/>
    <pc:docChg chg="delSld modSld">
      <pc:chgData name="Jeffrey (Zhaohui) Zhang" userId="9ba2a667-afa9-47e4-afc7-5ff696789d28" providerId="ADAL" clId="{E292959C-B837-400C-9FA4-E972E72C54CF}" dt="2020-01-03T11:47:53.971" v="16" actId="20577"/>
      <pc:docMkLst>
        <pc:docMk/>
      </pc:docMkLst>
      <pc:sldChg chg="modSp">
        <pc:chgData name="Jeffrey (Zhaohui) Zhang" userId="9ba2a667-afa9-47e4-afc7-5ff696789d28" providerId="ADAL" clId="{E292959C-B837-400C-9FA4-E972E72C54CF}" dt="2020-01-03T11:47:53.971" v="16" actId="20577"/>
        <pc:sldMkLst>
          <pc:docMk/>
          <pc:sldMk cId="1490124847" sldId="256"/>
        </pc:sldMkLst>
        <pc:spChg chg="mod">
          <ac:chgData name="Jeffrey (Zhaohui) Zhang" userId="9ba2a667-afa9-47e4-afc7-5ff696789d28" providerId="ADAL" clId="{E292959C-B837-400C-9FA4-E972E72C54CF}" dt="2020-01-03T11:47:53.971" v="16" actId="20577"/>
          <ac:spMkLst>
            <pc:docMk/>
            <pc:sldMk cId="1490124847" sldId="256"/>
            <ac:spMk id="3" creationId="{48A77294-5509-4262-B6B9-04CC77E8FD58}"/>
          </ac:spMkLst>
        </pc:spChg>
      </pc:sldChg>
      <pc:sldChg chg="del">
        <pc:chgData name="Jeffrey (Zhaohui) Zhang" userId="9ba2a667-afa9-47e4-afc7-5ff696789d28" providerId="ADAL" clId="{E292959C-B837-400C-9FA4-E972E72C54CF}" dt="2020-01-03T11:47:28.067" v="0" actId="2696"/>
        <pc:sldMkLst>
          <pc:docMk/>
          <pc:sldMk cId="9252637" sldId="264"/>
        </pc:sldMkLst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F6D343-0A34-4729-BB73-CC4B60F5A42D}" type="datetimeFigureOut">
              <a:rPr lang="en-US" smtClean="0"/>
              <a:t>1/6/2020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879494-1EAA-4866-A14E-DC495B1F99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0224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879494-1EAA-4866-A14E-DC495B1F995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7152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05CF0-4C57-4FCE-ADAF-207C059CBC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BD4F5F-C435-46E8-8618-5C31B5D6BC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AA4850-88A8-44DD-A1DE-BA2B48615A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C6D75-1C84-4159-A87F-38147C58F389}" type="datetimeFigureOut">
              <a:rPr lang="en-US" smtClean="0"/>
              <a:t>1/6/2020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25AF17-377F-4FA4-B61E-08ADAC5AF3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78B0AA-C567-4D16-B1DE-9108E3E75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06A85-7CAE-4CA1-A359-AE2DED1E0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786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4BD2E-9A3D-471A-A243-2BD1E56BB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93166CD-4449-4127-9839-7451DE4C4A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0AE15D-E05A-4B31-8CC4-A59E9B353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C6D75-1C84-4159-A87F-38147C58F389}" type="datetimeFigureOut">
              <a:rPr lang="en-US" smtClean="0"/>
              <a:t>1/6/2020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B280A5-BDDB-4F35-BD14-D255F11327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A65E44-32C4-406F-AAF4-22210B0FB7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06A85-7CAE-4CA1-A359-AE2DED1E0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04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1CF1250-084D-4E1B-BAE7-AB99D18A87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E19DE03-8C25-41B2-B413-0CDDF721F8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4DFF10-C8AE-498A-8704-C9E9C6EC3D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C6D75-1C84-4159-A87F-38147C58F389}" type="datetimeFigureOut">
              <a:rPr lang="en-US" smtClean="0"/>
              <a:t>1/6/2020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75EA7E-7DDC-47AB-B542-CECDFE3323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C1B045-A84B-4BB7-BFED-B6F0B9794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06A85-7CAE-4CA1-A359-AE2DED1E0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703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E3EEF-032B-48D5-B2AF-B379E55007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01E555-DBEA-418F-9AD7-C8C52AE2AC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1A0982-6DB1-4DAB-9719-0D951D9448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C6D75-1C84-4159-A87F-38147C58F389}" type="datetimeFigureOut">
              <a:rPr lang="en-US" smtClean="0"/>
              <a:t>1/6/2020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24A94-5A1D-4028-A0B5-F4FE5D271C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EA3693-96A6-4638-BD27-7FABDE984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06A85-7CAE-4CA1-A359-AE2DED1E0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1019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6D915A-EBDA-4E60-BB32-C01D6ED8F9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B68087-B4CB-44C9-9CD9-716A836ADA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33A8CA-D0D0-4389-9B05-2C50DD6B78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C6D75-1C84-4159-A87F-38147C58F389}" type="datetimeFigureOut">
              <a:rPr lang="en-US" smtClean="0"/>
              <a:t>1/6/2020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AF439E-C140-4B00-94C4-EC2BF40676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3E64FE-E376-43DE-B809-996C95EE8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06A85-7CAE-4CA1-A359-AE2DED1E0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628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AB66F-66EA-48A0-B2F9-7957D5C5EA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1A6A43-AD26-457E-8090-CCAF89299B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BAA351-BB3C-4D41-8FD2-3004C1576D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8A7CE7-5C8D-4BC2-9D21-AB8DF7FA3B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C6D75-1C84-4159-A87F-38147C58F389}" type="datetimeFigureOut">
              <a:rPr lang="en-US" smtClean="0"/>
              <a:t>1/6/2020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66CAFB-4029-47B6-9A6F-29B264D6FF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7D42C9-C3E9-45F9-9978-9B38A4570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06A85-7CAE-4CA1-A359-AE2DED1E0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316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4867CE-54A9-4743-9209-347E14FA91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46C758-9F25-46F7-A5B5-1E2C62074F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0D31525-BCD4-4B1D-9F6E-97B1BC7BDA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82D8144-9B05-4D30-943E-90E11676A6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CF697FA-0DCA-47E0-A61A-AD09001EA5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8D76170-FF66-4914-8D9B-42E0E01C76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C6D75-1C84-4159-A87F-38147C58F389}" type="datetimeFigureOut">
              <a:rPr lang="en-US" smtClean="0"/>
              <a:t>1/6/2020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2E36EA1-70F9-4E51-9041-A5EF5EAC1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E634241-BE46-4276-AB1F-3F554605A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06A85-7CAE-4CA1-A359-AE2DED1E0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120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E30D7F-F723-4584-8B90-A703A3BE51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4697F44-91CF-4C81-A3F2-8C0B137395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C6D75-1C84-4159-A87F-38147C58F389}" type="datetimeFigureOut">
              <a:rPr lang="en-US" smtClean="0"/>
              <a:t>1/6/2020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0ACC47-A0CD-4009-9BE1-342B221321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63291F-F437-4248-868B-DD7AEFC8DC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06A85-7CAE-4CA1-A359-AE2DED1E0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81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18557B2-9072-4EF8-89F5-4BD81F391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C6D75-1C84-4159-A87F-38147C58F389}" type="datetimeFigureOut">
              <a:rPr lang="en-US" smtClean="0"/>
              <a:t>1/6/2020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22803F5-E78A-4970-9707-357A36B2C2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494046-3E54-4F85-AF45-2E3801F81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06A85-7CAE-4CA1-A359-AE2DED1E0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292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A4FCFD-91B9-46CB-BEA2-408851C8F8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AC246-C9EF-4A3A-BF46-33AAD798E1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073F50-7B99-437D-9488-D14A1DA077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2088F5-2DF0-40DE-8817-9A3792401E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C6D75-1C84-4159-A87F-38147C58F389}" type="datetimeFigureOut">
              <a:rPr lang="en-US" smtClean="0"/>
              <a:t>1/6/2020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0775D3-12F1-4E80-A2D5-6B508FE3F6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E2BF1F-83C0-4573-9B13-1F039E62F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06A85-7CAE-4CA1-A359-AE2DED1E0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904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7E7481-1832-47FA-BACD-9414A3E41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7325994-36FA-4927-9A7C-626671C14C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9B5374-761B-4D78-886F-B1AC956643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3DC79C-A19E-4E95-B6FF-3B592BAA9F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C6D75-1C84-4159-A87F-38147C58F389}" type="datetimeFigureOut">
              <a:rPr lang="en-US" smtClean="0"/>
              <a:t>1/6/2020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5350A5-1BD4-480E-A07C-48AECEAC5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9E81A4-F5D0-4194-B951-94613A9A2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06A85-7CAE-4CA1-A359-AE2DED1E0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854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9E57288-B658-4770-98B0-C1F18F0E4A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9CEC11-BDBA-42AD-A967-51BD1EC54A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F2F253-59A2-47FF-810A-B000A7A384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6C6D75-1C84-4159-A87F-38147C58F389}" type="datetimeFigureOut">
              <a:rPr lang="en-US" smtClean="0"/>
              <a:t>1/6/2020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980C97-F14D-4216-81A0-33EDA40586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2EA0B2-C9A5-4ECB-811F-D1C9647399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506A85-7CAE-4CA1-A359-AE2DED1E0EA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MSIPCMContentMarking" descr="{&quot;HashCode&quot;:-1161732630,&quot;Placement&quot;:&quot;Footer&quot;}">
            <a:extLst>
              <a:ext uri="{FF2B5EF4-FFF2-40B4-BE49-F238E27FC236}">
                <a16:creationId xmlns:a16="http://schemas.microsoft.com/office/drawing/2014/main" id="{547F5EBF-D5F2-4AA7-A806-77D4F194343A}"/>
              </a:ext>
            </a:extLst>
          </p:cNvPr>
          <p:cNvSpPr txBox="1"/>
          <p:nvPr userDrawn="1"/>
        </p:nvSpPr>
        <p:spPr>
          <a:xfrm>
            <a:off x="5698529" y="6646927"/>
            <a:ext cx="794942" cy="21107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700">
                <a:solidFill>
                  <a:srgbClr val="000000"/>
                </a:solidFill>
                <a:latin typeface="Calibri" panose="020F0502020204030204" pitchFamily="34" charset="0"/>
              </a:rPr>
              <a:t>Juniper Internal</a:t>
            </a:r>
          </a:p>
        </p:txBody>
      </p:sp>
    </p:spTree>
    <p:extLst>
      <p:ext uri="{BB962C8B-B14F-4D97-AF65-F5344CB8AC3E}">
        <p14:creationId xmlns:p14="http://schemas.microsoft.com/office/powerpoint/2010/main" val="936992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PowerPoint_Presentation.ppt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436158-2D2E-404B-A9CD-C0AF9F0E92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648249"/>
            <a:ext cx="9144000" cy="1104567"/>
          </a:xfrm>
        </p:spPr>
        <p:txBody>
          <a:bodyPr/>
          <a:lstStyle/>
          <a:p>
            <a:r>
              <a:rPr lang="en-US"/>
              <a:t>5G Virtual Networks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A77294-5509-4262-B6B9-04CC77E8FD5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Jeffrey Zhang</a:t>
            </a:r>
          </a:p>
          <a:p>
            <a:r>
              <a:rPr lang="en-US"/>
              <a:t>Juniper Networks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01248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E2D814-26DE-4152-9901-79F9FEE60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2: VNs for A Large Enterprise Customer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B46928-2B33-430D-9668-257C1B986C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Consider the following:</a:t>
            </a:r>
          </a:p>
          <a:p>
            <a:pPr lvl="1"/>
            <a:r>
              <a:rPr lang="en-US" dirty="0"/>
              <a:t>Each department has its own Ethernet Bridge Domain and corresponding IP subnet</a:t>
            </a:r>
          </a:p>
          <a:p>
            <a:pPr lvl="2"/>
            <a:r>
              <a:rPr lang="en-US" dirty="0"/>
              <a:t>Each could span multiple sites</a:t>
            </a:r>
          </a:p>
          <a:p>
            <a:pPr lvl="1"/>
            <a:r>
              <a:rPr lang="en-US" dirty="0"/>
              <a:t>Intra-dept communication is intra-subnet IP routing</a:t>
            </a:r>
          </a:p>
          <a:p>
            <a:pPr lvl="1"/>
            <a:r>
              <a:rPr lang="en-US" dirty="0"/>
              <a:t>Inter-dept communication is inter-subnet IP routing subject to firewall control</a:t>
            </a:r>
          </a:p>
          <a:p>
            <a:r>
              <a:rPr lang="en-US" dirty="0"/>
              <a:t>This is already supported on fixed networks via IP/E-VPN</a:t>
            </a:r>
          </a:p>
          <a:p>
            <a:pPr lvl="1"/>
            <a:r>
              <a:rPr lang="en-US" dirty="0"/>
              <a:t>With various unicast/multicast features/optimizations</a:t>
            </a:r>
          </a:p>
          <a:p>
            <a:r>
              <a:rPr lang="en-US" dirty="0"/>
              <a:t>Now add wireless network into the picture</a:t>
            </a:r>
          </a:p>
          <a:p>
            <a:pPr lvl="1"/>
            <a:r>
              <a:rPr lang="en-US" dirty="0"/>
              <a:t>A group member could be a 3GPP UE or fixed network CE</a:t>
            </a:r>
          </a:p>
          <a:p>
            <a:pPr lvl="2"/>
            <a:r>
              <a:rPr lang="en-US" dirty="0"/>
              <a:t>3GPP only responsible for PDU sessions</a:t>
            </a:r>
          </a:p>
          <a:p>
            <a:pPr lvl="2"/>
            <a:r>
              <a:rPr lang="en-US" dirty="0"/>
              <a:t>UPFs act as IP/E-VPN PEs, interacting with others (UPFs and fixed network PEs)</a:t>
            </a:r>
          </a:p>
          <a:p>
            <a:pPr lvl="1"/>
            <a:r>
              <a:rPr lang="en-US" dirty="0"/>
              <a:t>One L2 DNN for each BD (that has 3GPP UEs)</a:t>
            </a:r>
          </a:p>
          <a:p>
            <a:pPr lvl="1"/>
            <a:r>
              <a:rPr lang="en-US" dirty="0"/>
              <a:t>One IP DNN for the customer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38247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21E081-518B-48D8-AC94-356653EAEA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C1B242-E926-4417-AD9A-16C8B7681C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Service: 5G-VN service is no different from existing IP/E-VPN service</a:t>
            </a:r>
          </a:p>
          <a:p>
            <a:r>
              <a:rPr lang="en-US" dirty="0"/>
              <a:t>Technology</a:t>
            </a:r>
          </a:p>
          <a:p>
            <a:pPr lvl="1"/>
            <a:r>
              <a:rPr lang="en-US" dirty="0"/>
              <a:t>Existing IP/E-VPN technologies are applicable to 5G-VN</a:t>
            </a:r>
          </a:p>
          <a:p>
            <a:pPr lvl="1"/>
            <a:r>
              <a:rPr lang="en-US" dirty="0"/>
              <a:t>Same implementation from a vendor can be used for both</a:t>
            </a:r>
          </a:p>
          <a:p>
            <a:pPr lvl="2"/>
            <a:r>
              <a:rPr lang="en-US" dirty="0"/>
              <a:t>IP/E-VPN are supported by all major vendors (Juniper, Cisco, Nokia, Ericsson, Huawei)</a:t>
            </a:r>
          </a:p>
          <a:p>
            <a:r>
              <a:rPr lang="en-US" dirty="0"/>
              <a:t>Deployment</a:t>
            </a:r>
          </a:p>
          <a:p>
            <a:pPr lvl="1"/>
            <a:r>
              <a:rPr lang="en-US" dirty="0"/>
              <a:t>Same technology and implementation can be deployed for both</a:t>
            </a:r>
          </a:p>
          <a:p>
            <a:pPr lvl="2"/>
            <a:r>
              <a:rPr lang="en-US" dirty="0"/>
              <a:t>MNOs already deploy IP/E-VPN </a:t>
            </a:r>
            <a:r>
              <a:rPr lang="en-US"/>
              <a:t>for backhaul</a:t>
            </a:r>
            <a:endParaRPr lang="en-US" dirty="0"/>
          </a:p>
          <a:p>
            <a:pPr lvl="1"/>
            <a:r>
              <a:rPr lang="en-US" dirty="0"/>
              <a:t>Same 5G-VN group can be seamlessly deployed across wireless and fixed network</a:t>
            </a:r>
          </a:p>
          <a:p>
            <a:r>
              <a:rPr lang="en-US" dirty="0"/>
              <a:t>Future development</a:t>
            </a:r>
          </a:p>
          <a:p>
            <a:pPr lvl="1"/>
            <a:r>
              <a:rPr lang="en-US" dirty="0"/>
              <a:t>Any advancement/enhancement in IP/E-VPN will be available to 5G-VN</a:t>
            </a:r>
          </a:p>
        </p:txBody>
      </p:sp>
    </p:spTree>
    <p:extLst>
      <p:ext uri="{BB962C8B-B14F-4D97-AF65-F5344CB8AC3E}">
        <p14:creationId xmlns:p14="http://schemas.microsoft.com/office/powerpoint/2010/main" val="8265103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B04154-E72B-4F96-ACD6-02FE8F063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Backup Slides for Details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F1A66F-20CD-42BD-80C8-E07956E366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S2-1903312 (Nokia) - 5G LAN group communication with UPF autonomous traffic forwarding</a:t>
            </a:r>
          </a:p>
          <a:p>
            <a:r>
              <a:rPr lang="en-US" dirty="0"/>
              <a:t>S2-1905681 (Huawei) - Discussion on 5G VN group communication</a:t>
            </a:r>
          </a:p>
          <a:p>
            <a:r>
              <a:rPr lang="en-US" dirty="0"/>
              <a:t>How existing fixed network IP/E-VPN solutions relate to the above two documents</a:t>
            </a:r>
          </a:p>
          <a:p>
            <a:r>
              <a:rPr lang="en-US" dirty="0"/>
              <a:t>An example virtual network with members on wireless and fixed network side</a:t>
            </a:r>
          </a:p>
        </p:txBody>
      </p:sp>
    </p:spTree>
    <p:extLst>
      <p:ext uri="{BB962C8B-B14F-4D97-AF65-F5344CB8AC3E}">
        <p14:creationId xmlns:p14="http://schemas.microsoft.com/office/powerpoint/2010/main" val="19856958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6226D6-4E76-47FA-BDBE-14533B9873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21400"/>
            <a:ext cx="10515600" cy="1325563"/>
          </a:xfrm>
        </p:spPr>
        <p:txBody>
          <a:bodyPr/>
          <a:lstStyle/>
          <a:p>
            <a:r>
              <a:rPr lang="en-US" dirty="0"/>
              <a:t>S2-1903312: Current PFCP Model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DCC2D55A-A853-4717-9E52-0F8BB8BA67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05DF01D-6ED9-42F8-AB48-5C4F2F29D8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5862792"/>
              </p:ext>
            </p:extLst>
          </p:nvPr>
        </p:nvGraphicFramePr>
        <p:xfrm>
          <a:off x="515938" y="1903413"/>
          <a:ext cx="6103937" cy="3436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Presentation" r:id="rId3" imgW="6094639" imgH="3427400" progId="PowerPoint.Show.12">
                  <p:embed/>
                </p:oleObj>
              </mc:Choice>
              <mc:Fallback>
                <p:oleObj name="Presentation" r:id="rId3" imgW="6094639" imgH="3427400" progId="PowerPoint.Show.12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05DF01D-6ED9-42F8-AB48-5C4F2F29D80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5938" y="1903413"/>
                        <a:ext cx="6103937" cy="3436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3">
            <a:extLst>
              <a:ext uri="{FF2B5EF4-FFF2-40B4-BE49-F238E27FC236}">
                <a16:creationId xmlns:a16="http://schemas.microsoft.com/office/drawing/2014/main" id="{A14E7CDE-3196-4CD6-B781-F2DAC77026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237" y="5927322"/>
            <a:ext cx="610393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1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Figure 1 – Current PFCP model for 5G LAN Group Communication</a:t>
            </a:r>
            <a:endParaRPr kumimoji="0" lang="en-GB" alt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1DAAE4A-0945-4683-A262-EDF0076AF3FF}"/>
              </a:ext>
            </a:extLst>
          </p:cNvPr>
          <p:cNvSpPr txBox="1"/>
          <p:nvPr/>
        </p:nvSpPr>
        <p:spPr>
          <a:xfrm>
            <a:off x="6619134" y="991658"/>
            <a:ext cx="5359122" cy="6401753"/>
          </a:xfrm>
          <a:prstGeom prst="rect">
            <a:avLst/>
          </a:prstGeom>
          <a:noFill/>
          <a:ln w="6350">
            <a:noFill/>
          </a:ln>
        </p:spPr>
        <p:txBody>
          <a:bodyPr wrap="squar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dirty="0"/>
              <a:t>UE Session UL PDR: send all traffic to local switch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i="1" u="sng" dirty="0"/>
              <a:t>UE Session DL PDRs</a:t>
            </a:r>
            <a:r>
              <a:rPr lang="en-US" dirty="0"/>
              <a:t>: send traffic from local switch to UE if </a:t>
            </a:r>
            <a:r>
              <a:rPr lang="en-US" dirty="0" err="1"/>
              <a:t>dst</a:t>
            </a:r>
            <a:r>
              <a:rPr lang="en-US" dirty="0"/>
              <a:t> MAC address matches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dirty="0"/>
              <a:t>Group Session DL PDR: send all traffic to local switch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i="1" u="sng" dirty="0"/>
              <a:t>Group Session UL PDRs</a:t>
            </a:r>
            <a:r>
              <a:rPr lang="en-US" dirty="0"/>
              <a:t>: send traffic from local switch to remote UPF if </a:t>
            </a:r>
            <a:r>
              <a:rPr lang="en-US" dirty="0" err="1"/>
              <a:t>dst</a:t>
            </a:r>
            <a:r>
              <a:rPr lang="en-US" dirty="0"/>
              <a:t> MAC address matches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dirty="0"/>
          </a:p>
          <a:p>
            <a:pPr algn="l"/>
            <a:r>
              <a:rPr lang="en-US" b="1" i="1" u="sng" dirty="0"/>
              <a:t>These PDRs </a:t>
            </a:r>
            <a:r>
              <a:rPr lang="en-US" dirty="0"/>
              <a:t>need to list MAC addresses associated with a UE or a remote UPF</a:t>
            </a:r>
          </a:p>
          <a:p>
            <a:pPr algn="l"/>
            <a:endParaRPr lang="en-US" b="1" i="1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dirty="0"/>
              <a:t>A UPF first reports MAC addresses to SMF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E.g. (mac1, UE1) &amp; (mac2, UE2)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SMF programs UPFs with PDRs/FARs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(mac1, UE1) &amp; (mac2, UE2) PDRs/FARs back to UPF1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(mac1, UPF1) &amp; (mac2, UPF1) PDRs/FARs to UPF2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The PDR/FAR programming may be</a:t>
            </a:r>
            <a:r>
              <a:rPr lang="en-US" dirty="0"/>
              <a:t>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600" dirty="0"/>
              <a:t>Proactive: as soon as SMF learns the MAC addresses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600" dirty="0"/>
              <a:t>Reactive:  until UPF reports that it receives a packet with an unknown </a:t>
            </a:r>
            <a:r>
              <a:rPr lang="en-US" sz="1600" dirty="0" err="1"/>
              <a:t>dst</a:t>
            </a:r>
            <a:r>
              <a:rPr lang="en-US" sz="1600" dirty="0"/>
              <a:t> MAC address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i="1" dirty="0"/>
              <a:t>Large number of SMF-UPF interaction leads to scaling &amp; convergence concerns</a:t>
            </a:r>
          </a:p>
          <a:p>
            <a:pPr lvl="1"/>
            <a:endParaRPr lang="en-US" sz="16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9096915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4E1E11-7684-4B97-A32C-63D7390AB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10532"/>
          </a:xfrm>
        </p:spPr>
        <p:txBody>
          <a:bodyPr/>
          <a:lstStyle/>
          <a:p>
            <a:r>
              <a:rPr lang="en-US" dirty="0"/>
              <a:t>S2-1903312 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F7F426-765C-436C-9203-8CE2110484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6866"/>
            <a:ext cx="10515600" cy="4750097"/>
          </a:xfrm>
        </p:spPr>
        <p:txBody>
          <a:bodyPr>
            <a:normAutofit fontScale="92500" lnSpcReduction="20000"/>
          </a:bodyPr>
          <a:lstStyle/>
          <a:p>
            <a:r>
              <a:rPr lang="en-US" sz="2400" dirty="0"/>
              <a:t>Self programming of PDR/FAR w/o SMF interaction</a:t>
            </a:r>
          </a:p>
          <a:p>
            <a:pPr lvl="1"/>
            <a:r>
              <a:rPr lang="en-US" sz="2000" dirty="0"/>
              <a:t>When a MAC address is learned from a UE/UPF, automatically program corresponding PDR/FAR to forwarding corresponding traffic</a:t>
            </a:r>
          </a:p>
          <a:p>
            <a:pPr lvl="2"/>
            <a:r>
              <a:rPr lang="en-US" sz="1800" dirty="0"/>
              <a:t>MAC learning is based on the source MAC of received traffic</a:t>
            </a:r>
          </a:p>
          <a:p>
            <a:r>
              <a:rPr lang="en-US" sz="2400" dirty="0"/>
              <a:t>Flooding traffic whose destination MAC is unknown to other UPFs</a:t>
            </a:r>
          </a:p>
          <a:p>
            <a:pPr lvl="1"/>
            <a:r>
              <a:rPr lang="en-US" sz="2000" dirty="0"/>
              <a:t>Unless it is already from another UPF</a:t>
            </a:r>
          </a:p>
          <a:p>
            <a:pPr lvl="2"/>
            <a:r>
              <a:rPr lang="en-US" sz="1800" dirty="0"/>
              <a:t>As indicated by an GTP-U Extension Header</a:t>
            </a:r>
          </a:p>
          <a:p>
            <a:pPr lvl="1"/>
            <a:r>
              <a:rPr lang="en-US" sz="2200" dirty="0"/>
              <a:t>A PDR/FAR is programmed by the SMF to flood traffic with unknown MAC</a:t>
            </a:r>
          </a:p>
          <a:p>
            <a:pPr lvl="2"/>
            <a:r>
              <a:rPr lang="en-US" sz="1800" dirty="0"/>
              <a:t>A “default” mac address to match all unknown MAC addresses</a:t>
            </a:r>
          </a:p>
          <a:p>
            <a:pPr lvl="2"/>
            <a:r>
              <a:rPr lang="en-US" sz="1800" dirty="0"/>
              <a:t>An FAR that lists all other UPFs as target</a:t>
            </a:r>
          </a:p>
          <a:p>
            <a:pPr marL="0" indent="0">
              <a:buNone/>
            </a:pPr>
            <a:r>
              <a:rPr lang="en-US" sz="2400" b="1" i="1" u="sng" dirty="0"/>
              <a:t>This is very much like how VXLAN works, except:</a:t>
            </a:r>
          </a:p>
          <a:p>
            <a:pPr lvl="1"/>
            <a:r>
              <a:rPr lang="en-US" sz="2000" dirty="0"/>
              <a:t>VXLAN tunnel vs. GTP-U</a:t>
            </a:r>
          </a:p>
          <a:p>
            <a:pPr lvl="2"/>
            <a:r>
              <a:rPr lang="en-US" sz="1800" dirty="0"/>
              <a:t>No need for an indication that traffic is from another VTEP (UPF) – it is implicit knowledge</a:t>
            </a:r>
          </a:p>
          <a:p>
            <a:pPr lvl="2"/>
            <a:r>
              <a:rPr lang="en-US" sz="1800" dirty="0"/>
              <a:t>VXLAN tunnel could be multicast</a:t>
            </a:r>
          </a:p>
          <a:p>
            <a:pPr lvl="1"/>
            <a:r>
              <a:rPr lang="en-US" sz="2000" dirty="0"/>
              <a:t>Flooding could also be locally controlled w/o “SMF”</a:t>
            </a:r>
          </a:p>
          <a:p>
            <a:pPr lvl="2"/>
            <a:r>
              <a:rPr lang="en-US" sz="1600" dirty="0"/>
              <a:t>Other VTEPs auto-discovered by a multicast tunnel, or per local provisioning</a:t>
            </a:r>
          </a:p>
          <a:p>
            <a:pPr lvl="1"/>
            <a:r>
              <a:rPr lang="en-US" sz="2000" dirty="0"/>
              <a:t>Traffic with unknow mac is also flooded CEs (UEs)</a:t>
            </a:r>
          </a:p>
        </p:txBody>
      </p:sp>
    </p:spTree>
    <p:extLst>
      <p:ext uri="{BB962C8B-B14F-4D97-AF65-F5344CB8AC3E}">
        <p14:creationId xmlns:p14="http://schemas.microsoft.com/office/powerpoint/2010/main" val="15069646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B416CA-4105-48F4-989C-D4DD3163A8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Comments about S2-1903312 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296F0A-9929-401E-BDE2-280A905FF2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Existing technology/implementation can be used as is for 5G-VN</a:t>
            </a:r>
          </a:p>
          <a:p>
            <a:pPr lvl="1"/>
            <a:r>
              <a:rPr lang="en-US" sz="2000" dirty="0"/>
              <a:t>As long as 3GPP procedures establish the UE-UPF PDU session and anchor it to a “local switch”</a:t>
            </a:r>
          </a:p>
          <a:p>
            <a:pPr lvl="1"/>
            <a:r>
              <a:rPr lang="en-US" sz="2000" dirty="0"/>
              <a:t>Either GTP-U tunnels or non-3GPP tunnels could be used</a:t>
            </a:r>
          </a:p>
          <a:p>
            <a:pPr lvl="1"/>
            <a:r>
              <a:rPr lang="en-US" sz="2000" dirty="0"/>
              <a:t>Notice that BGP does not have to be used here</a:t>
            </a:r>
          </a:p>
          <a:p>
            <a:pPr lvl="1"/>
            <a:endParaRPr lang="en-US" sz="2000" dirty="0"/>
          </a:p>
          <a:p>
            <a:r>
              <a:rPr lang="en-US" sz="2400" dirty="0"/>
              <a:t>Say mac2 is associated with UE2 attached to UPF2. Before a packet with source mac2 is received from UPF2, mac2 is unknown on local UPF1 and a packet with destination mac2 will have to be flooded to all UPFs (even though mac2 is already known to UPF2)</a:t>
            </a:r>
          </a:p>
          <a:p>
            <a:pPr lvl="1"/>
            <a:r>
              <a:rPr lang="en-US" sz="2000" dirty="0"/>
              <a:t>Huawei’s S2-1905681 discusses a solution for this (proposal #3 in S2-1905681)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16377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94BFC3-CCA0-4661-9C41-09D5B63E11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S2-1905681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0A35418C-4949-47FD-9CBE-1E7C4A79F5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1818752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A1D0D9B6-FFA3-4B2E-841E-0E2AD38736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9266236"/>
              </p:ext>
            </p:extLst>
          </p:nvPr>
        </p:nvGraphicFramePr>
        <p:xfrm>
          <a:off x="838200" y="1819275"/>
          <a:ext cx="4914900" cy="288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r:id="rId3" imgW="7334345" imgH="4314825" progId="Visio.Drawing.11">
                  <p:embed/>
                </p:oleObj>
              </mc:Choice>
              <mc:Fallback>
                <p:oleObj r:id="rId3" imgW="7334345" imgH="4314825" progId="Visio.Drawing.11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1D0D9B6-FFA3-4B2E-841E-0E2AD387362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1819275"/>
                        <a:ext cx="4914900" cy="28876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8E5AD359-64BB-492D-9E08-E18C21352C8A}"/>
              </a:ext>
            </a:extLst>
          </p:cNvPr>
          <p:cNvSpPr txBox="1"/>
          <p:nvPr/>
        </p:nvSpPr>
        <p:spPr>
          <a:xfrm>
            <a:off x="6096000" y="1155560"/>
            <a:ext cx="5580185" cy="498598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dirty="0"/>
              <a:t>Three proposals:</a:t>
            </a:r>
          </a:p>
          <a:p>
            <a:pPr algn="l"/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Same </a:t>
            </a:r>
            <a:r>
              <a:rPr lang="en-US" b="1" i="1" u="sng" dirty="0"/>
              <a:t>local switch </a:t>
            </a:r>
            <a:r>
              <a:rPr lang="en-US" dirty="0"/>
              <a:t>concept as in Nokia’s S2-1903312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600" dirty="0"/>
              <a:t>w/o mac learning – rely on PDF/FAR from SMF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Procedures to handle mobility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600" dirty="0"/>
              <a:t>E.g. UE3 moves to the UPF on the right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Mac learning w/o SMF interaction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600" dirty="0"/>
              <a:t>Including proactively propagating to other UPFs, which is not covered in Nokia’s doc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600" dirty="0"/>
              <a:t>However Huawei does not endorse this proposal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1600" dirty="0"/>
          </a:p>
          <a:p>
            <a:r>
              <a:rPr lang="en-US" dirty="0"/>
              <a:t>Proactive propagation of MAC addresses among UPFs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/>
              <a:t>When a UPF first learns a mac address from its UE, it constructs a broadcast packet and floods to all UPFs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600" dirty="0"/>
              <a:t>Source mac is the newly learned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600" dirty="0"/>
              <a:t>With an “self learning” indication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/>
              <a:t>When another UPF receives this “self learning” packet, it learns the mac address and discard the packets</a:t>
            </a:r>
          </a:p>
          <a:p>
            <a:pPr algn="l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28788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6F2CCB-A529-4D4F-A9F5-75CFA404A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Comments about S2-1905681’s Proposal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AB967E-8321-4A96-876D-5397A092E0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The proposal addresses the following problem in Nokia’s VXLAN-like solution</a:t>
            </a:r>
          </a:p>
          <a:p>
            <a:pPr lvl="1"/>
            <a:r>
              <a:rPr lang="en-US" dirty="0"/>
              <a:t>Say mac2 is associated with UE2 attached to UPF2. Before a packet with source mac2 is received from UPF2, mac2 is unknown on local UPF1 and a packet with destination mac2 will have to be flooded to all UPFs (even though mac2 is already known to UPF2)</a:t>
            </a:r>
          </a:p>
          <a:p>
            <a:r>
              <a:rPr lang="en-US" dirty="0"/>
              <a:t>The problem is a valid problem</a:t>
            </a:r>
          </a:p>
          <a:p>
            <a:pPr lvl="1"/>
            <a:r>
              <a:rPr lang="en-US" dirty="0"/>
              <a:t>Not clear why Huawei does not endorse the proposal</a:t>
            </a:r>
          </a:p>
          <a:p>
            <a:pPr lvl="2"/>
            <a:r>
              <a:rPr lang="en-US" dirty="0"/>
              <a:t>Or is it just that Huawei does not endorse the particular way of proactive propagation?</a:t>
            </a:r>
          </a:p>
          <a:p>
            <a:r>
              <a:rPr lang="en-US" dirty="0"/>
              <a:t>It has been addressed in RFC7432 EVPN in a better way</a:t>
            </a:r>
          </a:p>
          <a:p>
            <a:pPr lvl="1"/>
            <a:r>
              <a:rPr lang="en-US" dirty="0"/>
              <a:t>BGP signaling proactively advertises locally learned MAC addresses to PEs/UPFs</a:t>
            </a:r>
          </a:p>
        </p:txBody>
      </p:sp>
    </p:spTree>
    <p:extLst>
      <p:ext uri="{BB962C8B-B14F-4D97-AF65-F5344CB8AC3E}">
        <p14:creationId xmlns:p14="http://schemas.microsoft.com/office/powerpoint/2010/main" val="14015883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1F8464-0CB1-4FEC-B90D-F87D22857D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61257"/>
          </a:xfrm>
        </p:spPr>
        <p:txBody>
          <a:bodyPr/>
          <a:lstStyle/>
          <a:p>
            <a:r>
              <a:rPr lang="en-US" dirty="0"/>
              <a:t>Observations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1E7A70-90D1-4E1E-BC8A-0E5FC1795B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7108"/>
            <a:ext cx="10515600" cy="4699855"/>
          </a:xfrm>
        </p:spPr>
        <p:txBody>
          <a:bodyPr/>
          <a:lstStyle/>
          <a:p>
            <a:r>
              <a:rPr lang="en-US" dirty="0"/>
              <a:t>Are we repeating the concepts/solutions existent for fixed network IP/E-VPN?</a:t>
            </a:r>
          </a:p>
          <a:p>
            <a:pPr lvl="1"/>
            <a:r>
              <a:rPr lang="en-US" dirty="0"/>
              <a:t>Local-switch, MAC learning, proactive MAC propagation among UPFs</a:t>
            </a:r>
          </a:p>
          <a:p>
            <a:r>
              <a:rPr lang="en-US" dirty="0"/>
              <a:t>Would more </a:t>
            </a:r>
            <a:r>
              <a:rPr lang="en-US"/>
              <a:t>repetition come?</a:t>
            </a:r>
            <a:endParaRPr lang="en-US" dirty="0"/>
          </a:p>
          <a:p>
            <a:pPr lvl="1"/>
            <a:r>
              <a:rPr lang="en-US" dirty="0"/>
              <a:t>Multicast/broadcast handling/optimization</a:t>
            </a:r>
          </a:p>
          <a:p>
            <a:pPr lvl="1"/>
            <a:r>
              <a:rPr lang="en-US" dirty="0"/>
              <a:t>Features like multi-homing, E-Tree, Hub &amp; Spoke, Extranet, etc..</a:t>
            </a:r>
          </a:p>
          <a:p>
            <a:r>
              <a:rPr lang="en-US" dirty="0"/>
              <a:t>Integrating existing fixed network IP/E-VPN solution into 3GPP saves effort on every front</a:t>
            </a:r>
          </a:p>
          <a:p>
            <a:pPr lvl="1"/>
            <a:r>
              <a:rPr lang="en-US" dirty="0"/>
              <a:t>Standardization</a:t>
            </a:r>
          </a:p>
          <a:p>
            <a:pPr lvl="1"/>
            <a:r>
              <a:rPr lang="en-US" dirty="0"/>
              <a:t>Vendors’ implementation</a:t>
            </a:r>
          </a:p>
          <a:p>
            <a:pPr lvl="1"/>
            <a:r>
              <a:rPr lang="en-US" dirty="0"/>
              <a:t>Operators’ deployment &amp; operation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39423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B8F897-845F-496E-B692-13214657A5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51693"/>
          </a:xfrm>
        </p:spPr>
        <p:txBody>
          <a:bodyPr/>
          <a:lstStyle/>
          <a:p>
            <a:r>
              <a:rPr lang="en-US" dirty="0"/>
              <a:t>Some Details </a:t>
            </a:r>
            <a:r>
              <a:rPr lang="en-US" altLang="zh-CN" dirty="0"/>
              <a:t>for Reusing IP/E-VPN Solutions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D3DAFC-27A8-4BCB-8819-93C78975AA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07253"/>
            <a:ext cx="10515600" cy="4669710"/>
          </a:xfrm>
        </p:spPr>
        <p:txBody>
          <a:bodyPr>
            <a:normAutofit/>
          </a:bodyPr>
          <a:lstStyle/>
          <a:p>
            <a:r>
              <a:rPr lang="en-US" dirty="0"/>
              <a:t>3GPP procedures</a:t>
            </a:r>
          </a:p>
          <a:p>
            <a:pPr lvl="1"/>
            <a:r>
              <a:rPr lang="en-US" dirty="0"/>
              <a:t>N1/N2/N3/N4: Establish UE-UPF PDU sessions</a:t>
            </a:r>
          </a:p>
          <a:p>
            <a:pPr lvl="1"/>
            <a:r>
              <a:rPr lang="en-US" dirty="0"/>
              <a:t>N4: Anchor UE-UPF PDU sessions to corresponding VRFs/BDs</a:t>
            </a:r>
          </a:p>
          <a:p>
            <a:pPr lvl="2"/>
            <a:r>
              <a:rPr lang="en-US" dirty="0"/>
              <a:t>Implementation-wise, these PDU session show up as PE-CE interfaces in VRFs/BDs</a:t>
            </a:r>
          </a:p>
          <a:p>
            <a:r>
              <a:rPr lang="en-US" dirty="0"/>
              <a:t>Existing IP/E-VPN procedures</a:t>
            </a:r>
          </a:p>
          <a:p>
            <a:pPr lvl="1"/>
            <a:r>
              <a:rPr lang="en-US" dirty="0"/>
              <a:t>Data forwarding to/from UEs/UPFs based on IP/MAC routes in VRFs/BDs</a:t>
            </a:r>
          </a:p>
          <a:p>
            <a:pPr lvl="1"/>
            <a:r>
              <a:rPr lang="en-US" dirty="0"/>
              <a:t>Without BGP: data-driven mac learning (similar to Nokia’s proposal)</a:t>
            </a:r>
          </a:p>
          <a:p>
            <a:pPr lvl="1"/>
            <a:r>
              <a:rPr lang="en-US" dirty="0"/>
              <a:t>With BGP: IP/MAC routes propagation among UPFs</a:t>
            </a:r>
          </a:p>
          <a:p>
            <a:pPr lvl="1"/>
            <a:r>
              <a:rPr lang="en-US" dirty="0"/>
              <a:t>All existing/future IP/E-VPN features/optimizations will apply to 5G-VN</a:t>
            </a:r>
          </a:p>
          <a:p>
            <a:r>
              <a:rPr lang="en-US" dirty="0"/>
              <a:t>Additional SMF-driven centralized control can still be applied</a:t>
            </a:r>
          </a:p>
          <a:p>
            <a:pPr lvl="1"/>
            <a:r>
              <a:rPr lang="en-US" dirty="0"/>
              <a:t>Via PDR/FAR mechanisms</a:t>
            </a:r>
          </a:p>
        </p:txBody>
      </p:sp>
    </p:spTree>
    <p:extLst>
      <p:ext uri="{BB962C8B-B14F-4D97-AF65-F5344CB8AC3E}">
        <p14:creationId xmlns:p14="http://schemas.microsoft.com/office/powerpoint/2010/main" val="34284690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91309-7164-4368-94D7-33798E830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5G-VN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4ABD47-D3A5-4551-B598-D07D0782E0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From 3GPP 23.501 (5G System Architecture):</a:t>
            </a:r>
          </a:p>
          <a:p>
            <a:pPr lvl="1"/>
            <a:r>
              <a:rPr lang="en-US" dirty="0"/>
              <a:t>5G LAN-Type Service: A service over the 5G system offering private communication using IP and/or non-IP type communications.</a:t>
            </a:r>
          </a:p>
          <a:p>
            <a:pPr lvl="1"/>
            <a:r>
              <a:rPr lang="en-US" dirty="0"/>
              <a:t>5G LAN-Virtual Network: A virtual network over the 5G system capable of supporting 5G LAN-type service.</a:t>
            </a:r>
          </a:p>
          <a:p>
            <a:r>
              <a:rPr lang="en-US" dirty="0"/>
              <a:t>A 5G-VN can be based on IP, Ethernet, or unstructured PDU</a:t>
            </a:r>
          </a:p>
          <a:p>
            <a:pPr lvl="1"/>
            <a:r>
              <a:rPr lang="en-US" dirty="0"/>
              <a:t>23.501 Clause 5.6.10.1: Support of IP PDU Session type </a:t>
            </a:r>
          </a:p>
          <a:p>
            <a:pPr lvl="1"/>
            <a:r>
              <a:rPr lang="en-US" dirty="0"/>
              <a:t>23.501 Clause 5.6.10.2: </a:t>
            </a:r>
            <a:r>
              <a:rPr lang="en-US" b="1" i="1" dirty="0"/>
              <a:t>Support of Ethernet PDU Session type</a:t>
            </a:r>
          </a:p>
          <a:p>
            <a:pPr lvl="1"/>
            <a:r>
              <a:rPr lang="en-US" dirty="0"/>
              <a:t>23.501 Clause 5.6.10.3: </a:t>
            </a:r>
            <a:r>
              <a:rPr lang="en-GB" dirty="0"/>
              <a:t>Support of Unstructured PDU Session type</a:t>
            </a:r>
          </a:p>
          <a:p>
            <a:r>
              <a:rPr lang="en-US" dirty="0"/>
              <a:t>At service level, 5G-VN for IP/Ethernet is no different from IP/Ethernet-VPN in fixed networks</a:t>
            </a:r>
          </a:p>
        </p:txBody>
      </p:sp>
    </p:spTree>
    <p:extLst>
      <p:ext uri="{BB962C8B-B14F-4D97-AF65-F5344CB8AC3E}">
        <p14:creationId xmlns:p14="http://schemas.microsoft.com/office/powerpoint/2010/main" val="2814372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28363A-06EF-4948-9ADF-75C4B47505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261157"/>
          </a:xfrm>
        </p:spPr>
        <p:txBody>
          <a:bodyPr>
            <a:normAutofit/>
          </a:bodyPr>
          <a:lstStyle/>
          <a:p>
            <a:r>
              <a:rPr lang="en-US"/>
              <a:t>IP/Ethernet-VPN in Fixed Networks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7D2EFC-9AB6-4FDD-B477-834E1FEFD3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6282"/>
            <a:ext cx="6427905" cy="5013857"/>
          </a:xfrm>
        </p:spPr>
        <p:txBody>
          <a:bodyPr>
            <a:normAutofit fontScale="85000" lnSpcReduction="20000"/>
          </a:bodyPr>
          <a:lstStyle/>
          <a:p>
            <a:r>
              <a:rPr lang="en-US" sz="2400" dirty="0"/>
              <a:t>PEs (Provider Edges) and P-Tunnels (Provider Tunnels)</a:t>
            </a:r>
          </a:p>
          <a:p>
            <a:r>
              <a:rPr lang="en-US" sz="2400" dirty="0"/>
              <a:t>CEs (Customer Edges) and PE-CE Interfaces or ACs (Attachment Circuits) in case of E-VPN</a:t>
            </a:r>
          </a:p>
          <a:p>
            <a:r>
              <a:rPr lang="en-US" sz="2400" dirty="0"/>
              <a:t>RFC2547/4364 for IP-VPN</a:t>
            </a:r>
          </a:p>
          <a:p>
            <a:pPr lvl="1"/>
            <a:r>
              <a:rPr lang="en-US" sz="2000" dirty="0"/>
              <a:t>BGP for IP route exchange</a:t>
            </a:r>
          </a:p>
          <a:p>
            <a:pPr lvl="1"/>
            <a:r>
              <a:rPr lang="en-US" sz="2000" dirty="0"/>
              <a:t>PE-CE interfaces bound to VRFs (routing instances)</a:t>
            </a:r>
          </a:p>
          <a:p>
            <a:pPr lvl="1"/>
            <a:r>
              <a:rPr lang="en-US" sz="2000" dirty="0"/>
              <a:t>MPLS P-Tunnel</a:t>
            </a:r>
          </a:p>
          <a:p>
            <a:pPr lvl="2"/>
            <a:r>
              <a:rPr lang="en-US" sz="1800" dirty="0"/>
              <a:t>VPN </a:t>
            </a:r>
            <a:r>
              <a:rPr lang="en-US" altLang="zh-CN" sz="1800" dirty="0"/>
              <a:t>label stacked on top of </a:t>
            </a:r>
            <a:r>
              <a:rPr lang="en-US" sz="1800" dirty="0"/>
              <a:t>Tunnel label</a:t>
            </a:r>
            <a:endParaRPr lang="en-US" sz="2400" dirty="0"/>
          </a:p>
          <a:p>
            <a:r>
              <a:rPr lang="en-US" sz="2400" dirty="0"/>
              <a:t>RFC4761/4762 for VPLS</a:t>
            </a:r>
          </a:p>
          <a:p>
            <a:r>
              <a:rPr lang="en-US" sz="2400" dirty="0"/>
              <a:t>RFC7432/8365 for E-VPN</a:t>
            </a:r>
          </a:p>
          <a:p>
            <a:pPr lvl="1"/>
            <a:r>
              <a:rPr lang="en-US" sz="2000" dirty="0"/>
              <a:t>BGP for mac route exchange</a:t>
            </a:r>
          </a:p>
          <a:p>
            <a:pPr lvl="1"/>
            <a:r>
              <a:rPr lang="en-US" sz="2000" dirty="0"/>
              <a:t>ACs bound to BDs (Bridge Domains)</a:t>
            </a:r>
          </a:p>
          <a:p>
            <a:pPr lvl="1"/>
            <a:r>
              <a:rPr lang="en-US" sz="2000" dirty="0"/>
              <a:t>MPLS/VXLAN P-tunnel</a:t>
            </a:r>
          </a:p>
          <a:p>
            <a:pPr lvl="1"/>
            <a:r>
              <a:rPr lang="en-US" sz="2000" dirty="0"/>
              <a:t>BD-identifying label/VNI</a:t>
            </a:r>
          </a:p>
          <a:p>
            <a:r>
              <a:rPr lang="en-US" sz="2400" dirty="0"/>
              <a:t>RFC7348 for VXLAN</a:t>
            </a:r>
          </a:p>
          <a:p>
            <a:pPr lvl="1"/>
            <a:r>
              <a:rPr lang="en-US" sz="2000" dirty="0"/>
              <a:t>E-VPN w/o BGP</a:t>
            </a:r>
          </a:p>
          <a:p>
            <a:pPr lvl="1"/>
            <a:r>
              <a:rPr lang="en-US" sz="2000" dirty="0"/>
              <a:t>Data plane mac learning on P-tunnels as well as on ACs</a:t>
            </a:r>
          </a:p>
          <a:p>
            <a:pPr lvl="1"/>
            <a:r>
              <a:rPr lang="en-US" sz="2000" dirty="0"/>
              <a:t>VXLAN P-tunnel</a:t>
            </a:r>
          </a:p>
          <a:p>
            <a:endParaRPr lang="en-US" sz="2400" dirty="0"/>
          </a:p>
        </p:txBody>
      </p:sp>
      <p:sp>
        <p:nvSpPr>
          <p:cNvPr id="4" name="Cloud 3">
            <a:extLst>
              <a:ext uri="{FF2B5EF4-FFF2-40B4-BE49-F238E27FC236}">
                <a16:creationId xmlns:a16="http://schemas.microsoft.com/office/drawing/2014/main" id="{33A2A592-662B-40FC-8E1D-CF0654E13E78}"/>
              </a:ext>
            </a:extLst>
          </p:cNvPr>
          <p:cNvSpPr/>
          <p:nvPr/>
        </p:nvSpPr>
        <p:spPr>
          <a:xfrm>
            <a:off x="8478522" y="3053066"/>
            <a:ext cx="2651146" cy="2074277"/>
          </a:xfrm>
          <a:prstGeom prst="clou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975AC6C-9602-4D1A-AB3C-41488032F164}"/>
              </a:ext>
            </a:extLst>
          </p:cNvPr>
          <p:cNvSpPr txBox="1"/>
          <p:nvPr/>
        </p:nvSpPr>
        <p:spPr>
          <a:xfrm>
            <a:off x="8616461" y="2926079"/>
            <a:ext cx="647114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/>
              <a:t>PE1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664E95-988B-4D9C-8E54-F318AC782201}"/>
              </a:ext>
            </a:extLst>
          </p:cNvPr>
          <p:cNvSpPr txBox="1"/>
          <p:nvPr/>
        </p:nvSpPr>
        <p:spPr>
          <a:xfrm>
            <a:off x="10235197" y="5808540"/>
            <a:ext cx="647114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/>
              <a:t>CE4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38D9D12-F675-4437-9977-B68E0FA7E13D}"/>
              </a:ext>
            </a:extLst>
          </p:cNvPr>
          <p:cNvSpPr txBox="1"/>
          <p:nvPr/>
        </p:nvSpPr>
        <p:spPr>
          <a:xfrm>
            <a:off x="8569569" y="5908177"/>
            <a:ext cx="647114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/>
              <a:t>CE3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5E621B5-22EB-4BF7-97A2-414CBEF16AA7}"/>
              </a:ext>
            </a:extLst>
          </p:cNvPr>
          <p:cNvSpPr txBox="1"/>
          <p:nvPr/>
        </p:nvSpPr>
        <p:spPr>
          <a:xfrm>
            <a:off x="8616461" y="2025208"/>
            <a:ext cx="647114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/>
              <a:t>CE1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B53999F-5ABB-4FBC-92C2-A7725C6090F3}"/>
              </a:ext>
            </a:extLst>
          </p:cNvPr>
          <p:cNvSpPr txBox="1"/>
          <p:nvPr/>
        </p:nvSpPr>
        <p:spPr>
          <a:xfrm>
            <a:off x="10235197" y="1807581"/>
            <a:ext cx="647114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/>
              <a:t>CE2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5B16BF8-FDDE-4EE9-9170-592EBF9102C0}"/>
              </a:ext>
            </a:extLst>
          </p:cNvPr>
          <p:cNvSpPr txBox="1"/>
          <p:nvPr/>
        </p:nvSpPr>
        <p:spPr>
          <a:xfrm>
            <a:off x="8578947" y="4968090"/>
            <a:ext cx="647114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/>
              <a:t>PE3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577D267-570F-4698-9522-BD0AF2F95F62}"/>
              </a:ext>
            </a:extLst>
          </p:cNvPr>
          <p:cNvSpPr txBox="1"/>
          <p:nvPr/>
        </p:nvSpPr>
        <p:spPr>
          <a:xfrm>
            <a:off x="10235197" y="4863051"/>
            <a:ext cx="647114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/>
              <a:t>PE4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06461F9-DE13-446D-9D16-4A5643080F94}"/>
              </a:ext>
            </a:extLst>
          </p:cNvPr>
          <p:cNvSpPr txBox="1"/>
          <p:nvPr/>
        </p:nvSpPr>
        <p:spPr>
          <a:xfrm>
            <a:off x="10235197" y="2741413"/>
            <a:ext cx="647114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/>
              <a:t>PE2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FB21740-956C-4384-811B-692EE1CE1A4D}"/>
              </a:ext>
            </a:extLst>
          </p:cNvPr>
          <p:cNvCxnSpPr>
            <a:stCxn id="5" idx="0"/>
            <a:endCxn id="9" idx="2"/>
          </p:cNvCxnSpPr>
          <p:nvPr/>
        </p:nvCxnSpPr>
        <p:spPr>
          <a:xfrm flipV="1">
            <a:off x="8940018" y="2394540"/>
            <a:ext cx="0" cy="53153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98E4974-9971-42DC-B871-9A0641E16675}"/>
              </a:ext>
            </a:extLst>
          </p:cNvPr>
          <p:cNvCxnSpPr>
            <a:stCxn id="10" idx="2"/>
            <a:endCxn id="13" idx="0"/>
          </p:cNvCxnSpPr>
          <p:nvPr/>
        </p:nvCxnSpPr>
        <p:spPr>
          <a:xfrm>
            <a:off x="10558754" y="2176913"/>
            <a:ext cx="0" cy="5645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79DCF46-2019-4B81-AE6A-7826C5E3BA04}"/>
              </a:ext>
            </a:extLst>
          </p:cNvPr>
          <p:cNvCxnSpPr>
            <a:stCxn id="11" idx="2"/>
            <a:endCxn id="8" idx="0"/>
          </p:cNvCxnSpPr>
          <p:nvPr/>
        </p:nvCxnSpPr>
        <p:spPr>
          <a:xfrm flipH="1">
            <a:off x="8893126" y="5337422"/>
            <a:ext cx="9378" cy="57075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DF90339-7565-4BEF-B6DF-3B4AC9A17E16}"/>
              </a:ext>
            </a:extLst>
          </p:cNvPr>
          <p:cNvCxnSpPr>
            <a:stCxn id="12" idx="2"/>
            <a:endCxn id="7" idx="0"/>
          </p:cNvCxnSpPr>
          <p:nvPr/>
        </p:nvCxnSpPr>
        <p:spPr>
          <a:xfrm>
            <a:off x="10558754" y="5232383"/>
            <a:ext cx="0" cy="57615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94845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3CAE77-D197-4A99-8625-7D217AFC83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534465" cy="1325563"/>
          </a:xfrm>
        </p:spPr>
        <p:txBody>
          <a:bodyPr/>
          <a:lstStyle/>
          <a:p>
            <a:r>
              <a:rPr lang="en-US"/>
              <a:t>5G-VN IP/Ethernet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6BD8A1-193E-4656-9C50-7E8788CD78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94802" cy="4351338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Service is just like IP/Ethernet-VPN</a:t>
            </a:r>
          </a:p>
          <a:p>
            <a:pPr lvl="1"/>
            <a:r>
              <a:rPr lang="en-US" dirty="0"/>
              <a:t>PE </a:t>
            </a:r>
            <a:r>
              <a:rPr lang="en-US" dirty="0">
                <a:sym typeface="Wingdings" panose="05000000000000000000" pitchFamily="2" charset="2"/>
              </a:rPr>
              <a:t>&lt;--&gt; UPF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CE &lt;--&gt; UE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Wired PE-CE interface &lt;--&gt; 5G PDU Session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P-Tunnel &lt;--&gt; GTP-U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VPN label/VNI &lt;--&gt; GTP TEID</a:t>
            </a:r>
          </a:p>
          <a:p>
            <a:r>
              <a:rPr lang="en-US" dirty="0">
                <a:sym typeface="Wingdings" panose="05000000000000000000" pitchFamily="2" charset="2"/>
              </a:rPr>
              <a:t>Multiple UPFs may be used so that UEs nearby can communicate more efficiently w/o traffic </a:t>
            </a:r>
            <a:r>
              <a:rPr lang="en-US" dirty="0" err="1">
                <a:sym typeface="Wingdings" panose="05000000000000000000" pitchFamily="2" charset="2"/>
              </a:rPr>
              <a:t>tromboning</a:t>
            </a:r>
            <a:r>
              <a:rPr lang="en-US" dirty="0">
                <a:sym typeface="Wingdings" panose="05000000000000000000" pitchFamily="2" charset="2"/>
              </a:rPr>
              <a:t> </a:t>
            </a:r>
          </a:p>
          <a:p>
            <a:r>
              <a:rPr lang="en-US" dirty="0">
                <a:sym typeface="Wingdings" panose="05000000000000000000" pitchFamily="2" charset="2"/>
              </a:rPr>
              <a:t>Implementation is SDN-like approach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SMF (Session Management Function) acts like an SDN controller, programs forwarding state on UPFs</a:t>
            </a:r>
          </a:p>
          <a:p>
            <a:pPr lvl="2"/>
            <a:r>
              <a:rPr lang="en-US" dirty="0">
                <a:sym typeface="Wingdings" panose="05000000000000000000" pitchFamily="2" charset="2"/>
              </a:rPr>
              <a:t>PDR &lt;--&gt; Route Key; FAR &lt;--&gt; Forwarding </a:t>
            </a:r>
            <a:r>
              <a:rPr lang="en-US" dirty="0" err="1">
                <a:sym typeface="Wingdings" panose="05000000000000000000" pitchFamily="2" charset="2"/>
              </a:rPr>
              <a:t>Nexthop</a:t>
            </a:r>
            <a:endParaRPr lang="en-US" dirty="0">
              <a:sym typeface="Wingdings" panose="05000000000000000000" pitchFamily="2" charset="2"/>
            </a:endParaRPr>
          </a:p>
          <a:p>
            <a:pPr lvl="2"/>
            <a:r>
              <a:rPr lang="en-US" dirty="0"/>
              <a:t>This is very much like OVSDB VXLAN (see later slides)</a:t>
            </a:r>
          </a:p>
        </p:txBody>
      </p:sp>
      <p:sp>
        <p:nvSpPr>
          <p:cNvPr id="4" name="Cloud 3">
            <a:extLst>
              <a:ext uri="{FF2B5EF4-FFF2-40B4-BE49-F238E27FC236}">
                <a16:creationId xmlns:a16="http://schemas.microsoft.com/office/drawing/2014/main" id="{EB6294B0-03DC-4E3C-BF8E-430FDD844572}"/>
              </a:ext>
            </a:extLst>
          </p:cNvPr>
          <p:cNvSpPr/>
          <p:nvPr/>
        </p:nvSpPr>
        <p:spPr>
          <a:xfrm>
            <a:off x="8499624" y="2307479"/>
            <a:ext cx="2651146" cy="2074277"/>
          </a:xfrm>
          <a:prstGeom prst="clou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70768FD-5DBA-40D9-9849-9FA0A14D11F5}"/>
              </a:ext>
            </a:extLst>
          </p:cNvPr>
          <p:cNvSpPr txBox="1"/>
          <p:nvPr/>
        </p:nvSpPr>
        <p:spPr>
          <a:xfrm>
            <a:off x="8600049" y="2202439"/>
            <a:ext cx="703385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/>
              <a:t>UPF1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8D86DB-00E8-4EE9-82E0-D750C858C16D}"/>
              </a:ext>
            </a:extLst>
          </p:cNvPr>
          <p:cNvSpPr txBox="1"/>
          <p:nvPr/>
        </p:nvSpPr>
        <p:spPr>
          <a:xfrm>
            <a:off x="10251611" y="5062953"/>
            <a:ext cx="708072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/>
              <a:t>UE4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A8A8A1-5875-49D4-98A8-4FCA3F359264}"/>
              </a:ext>
            </a:extLst>
          </p:cNvPr>
          <p:cNvSpPr txBox="1"/>
          <p:nvPr/>
        </p:nvSpPr>
        <p:spPr>
          <a:xfrm>
            <a:off x="8628184" y="5155303"/>
            <a:ext cx="647114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/>
              <a:t>UE3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CB5EBCA-A73E-4BD6-B9F5-3ACA0707ED5C}"/>
              </a:ext>
            </a:extLst>
          </p:cNvPr>
          <p:cNvSpPr txBox="1"/>
          <p:nvPr/>
        </p:nvSpPr>
        <p:spPr>
          <a:xfrm>
            <a:off x="8637563" y="1279621"/>
            <a:ext cx="647114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/>
              <a:t>UE1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9460DD-A973-4CAA-82E1-767D973843CC}"/>
              </a:ext>
            </a:extLst>
          </p:cNvPr>
          <p:cNvSpPr txBox="1"/>
          <p:nvPr/>
        </p:nvSpPr>
        <p:spPr>
          <a:xfrm>
            <a:off x="8600048" y="4222503"/>
            <a:ext cx="712761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/>
              <a:t>UPF3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3191BAB-D841-4ECA-80C0-0253C1ACFF36}"/>
              </a:ext>
            </a:extLst>
          </p:cNvPr>
          <p:cNvSpPr txBox="1"/>
          <p:nvPr/>
        </p:nvSpPr>
        <p:spPr>
          <a:xfrm>
            <a:off x="10256299" y="4117464"/>
            <a:ext cx="708072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/>
              <a:t>UPF4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05D3AFA-C825-4A5C-BA34-3AE29CEE6C67}"/>
              </a:ext>
            </a:extLst>
          </p:cNvPr>
          <p:cNvCxnSpPr>
            <a:cxnSpLocks/>
            <a:stCxn id="5" idx="0"/>
            <a:endCxn id="8" idx="2"/>
          </p:cNvCxnSpPr>
          <p:nvPr/>
        </p:nvCxnSpPr>
        <p:spPr>
          <a:xfrm flipV="1">
            <a:off x="8951742" y="1648953"/>
            <a:ext cx="9378" cy="55348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D45FC0F-F1BB-4E5F-A634-6368C9DF844F}"/>
              </a:ext>
            </a:extLst>
          </p:cNvPr>
          <p:cNvCxnSpPr>
            <a:cxnSpLocks/>
            <a:stCxn id="10" idx="2"/>
            <a:endCxn id="7" idx="0"/>
          </p:cNvCxnSpPr>
          <p:nvPr/>
        </p:nvCxnSpPr>
        <p:spPr>
          <a:xfrm flipH="1">
            <a:off x="8951741" y="4591835"/>
            <a:ext cx="4688" cy="56346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E525593-1FA8-4A5D-98C6-8E9A4C293FE9}"/>
              </a:ext>
            </a:extLst>
          </p:cNvPr>
          <p:cNvCxnSpPr>
            <a:cxnSpLocks/>
            <a:stCxn id="11" idx="2"/>
            <a:endCxn id="6" idx="0"/>
          </p:cNvCxnSpPr>
          <p:nvPr/>
        </p:nvCxnSpPr>
        <p:spPr>
          <a:xfrm flipH="1">
            <a:off x="10605647" y="4486796"/>
            <a:ext cx="4688" cy="57615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234A8126-7736-495E-8701-72FAE1D95234}"/>
              </a:ext>
            </a:extLst>
          </p:cNvPr>
          <p:cNvSpPr txBox="1"/>
          <p:nvPr/>
        </p:nvSpPr>
        <p:spPr>
          <a:xfrm>
            <a:off x="10046676" y="2017773"/>
            <a:ext cx="703385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/>
              <a:t>UPF2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431ED3A-C003-404D-B9A9-1202769F652F}"/>
              </a:ext>
            </a:extLst>
          </p:cNvPr>
          <p:cNvSpPr txBox="1"/>
          <p:nvPr/>
        </p:nvSpPr>
        <p:spPr>
          <a:xfrm>
            <a:off x="10084190" y="1094955"/>
            <a:ext cx="647114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/>
              <a:t>UE2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B2A0E40-72E7-45F8-8DAE-E1716C62253C}"/>
              </a:ext>
            </a:extLst>
          </p:cNvPr>
          <p:cNvCxnSpPr>
            <a:cxnSpLocks/>
            <a:stCxn id="26" idx="0"/>
            <a:endCxn id="27" idx="2"/>
          </p:cNvCxnSpPr>
          <p:nvPr/>
        </p:nvCxnSpPr>
        <p:spPr>
          <a:xfrm flipV="1">
            <a:off x="10398369" y="1464287"/>
            <a:ext cx="9378" cy="55348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692B3E8F-5A60-4045-B0F9-ECDE8F379605}"/>
              </a:ext>
            </a:extLst>
          </p:cNvPr>
          <p:cNvSpPr txBox="1"/>
          <p:nvPr/>
        </p:nvSpPr>
        <p:spPr>
          <a:xfrm>
            <a:off x="9481625" y="3193366"/>
            <a:ext cx="602565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/>
              <a:t>SMF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64A55DD8-8007-4E8B-BB91-1CF6C7DF7393}"/>
              </a:ext>
            </a:extLst>
          </p:cNvPr>
          <p:cNvCxnSpPr>
            <a:stCxn id="5" idx="2"/>
            <a:endCxn id="29" idx="0"/>
          </p:cNvCxnSpPr>
          <p:nvPr/>
        </p:nvCxnSpPr>
        <p:spPr>
          <a:xfrm>
            <a:off x="8951742" y="2571771"/>
            <a:ext cx="831166" cy="621595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BF3968A-2072-456C-9483-C994F60CB19E}"/>
              </a:ext>
            </a:extLst>
          </p:cNvPr>
          <p:cNvCxnSpPr>
            <a:stCxn id="29" idx="0"/>
            <a:endCxn id="26" idx="2"/>
          </p:cNvCxnSpPr>
          <p:nvPr/>
        </p:nvCxnSpPr>
        <p:spPr>
          <a:xfrm flipV="1">
            <a:off x="9782908" y="2387105"/>
            <a:ext cx="615461" cy="806261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D13751E-06CA-43C1-B5DF-3D8BD3B42069}"/>
              </a:ext>
            </a:extLst>
          </p:cNvPr>
          <p:cNvCxnSpPr>
            <a:stCxn id="10" idx="0"/>
            <a:endCxn id="29" idx="2"/>
          </p:cNvCxnSpPr>
          <p:nvPr/>
        </p:nvCxnSpPr>
        <p:spPr>
          <a:xfrm flipV="1">
            <a:off x="8956429" y="3562698"/>
            <a:ext cx="826479" cy="659805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D8B720C9-6B4D-4578-8B7B-EE1B89F14C7E}"/>
              </a:ext>
            </a:extLst>
          </p:cNvPr>
          <p:cNvCxnSpPr>
            <a:stCxn id="29" idx="2"/>
            <a:endCxn id="11" idx="0"/>
          </p:cNvCxnSpPr>
          <p:nvPr/>
        </p:nvCxnSpPr>
        <p:spPr>
          <a:xfrm>
            <a:off x="9782908" y="3562698"/>
            <a:ext cx="827427" cy="554766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6141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F525BD-1210-4FF8-A4A9-F721052CD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Ethernet-VPN for Fixed Networks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1AB624-4943-4828-A293-8BEE7A1F54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92500" lnSpcReduction="20000"/>
          </a:bodyPr>
          <a:lstStyle/>
          <a:p>
            <a:r>
              <a:rPr lang="en-US" dirty="0"/>
              <a:t>Besides/before RFC7432 BGP EVPN there are three other options</a:t>
            </a:r>
          </a:p>
          <a:p>
            <a:pPr lvl="1"/>
            <a:r>
              <a:rPr lang="en-US" dirty="0"/>
              <a:t>VPLS (RFC4761/4762)</a:t>
            </a:r>
          </a:p>
          <a:p>
            <a:pPr lvl="1"/>
            <a:r>
              <a:rPr lang="en-US" dirty="0"/>
              <a:t>VXLAN with OVSDB</a:t>
            </a:r>
          </a:p>
          <a:p>
            <a:pPr lvl="2"/>
            <a:r>
              <a:rPr lang="en-US" dirty="0"/>
              <a:t>Limited scale for DC </a:t>
            </a:r>
            <a:r>
              <a:rPr lang="en-US" dirty="0" err="1"/>
              <a:t>vSwitches</a:t>
            </a:r>
            <a:endParaRPr lang="en-US" dirty="0"/>
          </a:p>
          <a:p>
            <a:pPr lvl="2"/>
            <a:r>
              <a:rPr lang="en-US" dirty="0"/>
              <a:t>Similar to current 5G-VN approach – mac routes programmed from controllers</a:t>
            </a:r>
          </a:p>
          <a:p>
            <a:pPr lvl="1"/>
            <a:r>
              <a:rPr lang="en-US" dirty="0"/>
              <a:t>RFC7348: VXLAN with mac learning on both ACs and P-tunnels</a:t>
            </a:r>
          </a:p>
          <a:p>
            <a:pPr lvl="2"/>
            <a:r>
              <a:rPr lang="en-US" dirty="0"/>
              <a:t>Same has been proposed for 5G-VN Ethernet (S2-1905197/S2-1905681)</a:t>
            </a:r>
          </a:p>
          <a:p>
            <a:r>
              <a:rPr lang="en-US" dirty="0"/>
              <a:t>BGP-signaled EVPN (RFC7432) is designed for better scale and convergence</a:t>
            </a:r>
          </a:p>
          <a:p>
            <a:pPr lvl="1"/>
            <a:r>
              <a:rPr lang="en-US" dirty="0"/>
              <a:t>All-Active and Active-Standby multi-homing</a:t>
            </a:r>
          </a:p>
          <a:p>
            <a:pPr lvl="1"/>
            <a:r>
              <a:rPr lang="en-US" dirty="0"/>
              <a:t>Proactive mac routes advertisement and fast convergence mechanisms</a:t>
            </a:r>
          </a:p>
          <a:p>
            <a:pPr lvl="1"/>
            <a:r>
              <a:rPr lang="en-US" dirty="0"/>
              <a:t>Mac mobility</a:t>
            </a:r>
          </a:p>
          <a:p>
            <a:pPr lvl="1"/>
            <a:r>
              <a:rPr lang="en-US" dirty="0"/>
              <a:t>Wide range of P-tunnel types</a:t>
            </a:r>
          </a:p>
          <a:p>
            <a:pPr lvl="1"/>
            <a:r>
              <a:rPr lang="en-US" dirty="0"/>
              <a:t>Lots of optional enhancements/extensions for various scenarios</a:t>
            </a:r>
          </a:p>
        </p:txBody>
      </p:sp>
    </p:spTree>
    <p:extLst>
      <p:ext uri="{BB962C8B-B14F-4D97-AF65-F5344CB8AC3E}">
        <p14:creationId xmlns:p14="http://schemas.microsoft.com/office/powerpoint/2010/main" val="32477204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52084-1D92-497D-8D91-998EEBE5FA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74" y="331225"/>
            <a:ext cx="10515600" cy="1325563"/>
          </a:xfrm>
        </p:spPr>
        <p:txBody>
          <a:bodyPr/>
          <a:lstStyle/>
          <a:p>
            <a:r>
              <a:rPr lang="en-US"/>
              <a:t>5G-VN Enhancement Study Item S2-1906725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E557E-E9D5-4AC1-AA30-6D154AE01E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474" y="1599884"/>
            <a:ext cx="10515600" cy="4930725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600" dirty="0"/>
              <a:t>Enhancement of 5G VN group management:</a:t>
            </a:r>
          </a:p>
          <a:p>
            <a:pPr lvl="1"/>
            <a:r>
              <a:rPr lang="en-US" sz="2200" dirty="0"/>
              <a:t>Whether there is a need to support and how to support 1: N mapping between DNN and 5GLAN group, where a UE can belong to multiple 5GLAN groups at the same time under the same DNN.</a:t>
            </a:r>
          </a:p>
          <a:p>
            <a:pPr lvl="1"/>
            <a:r>
              <a:rPr lang="en-US" sz="2200" dirty="0"/>
              <a:t>Support fast configuration of a 5G VN group and potential improvements related with 3rd party configuration of a VN group.</a:t>
            </a:r>
          </a:p>
          <a:p>
            <a:pPr lvl="1"/>
            <a:r>
              <a:rPr lang="en-US" sz="2200" dirty="0"/>
              <a:t>More efficient support of a large 5G VN group involving multiple N19 tunnels</a:t>
            </a:r>
          </a:p>
          <a:p>
            <a:pPr lvl="1"/>
            <a:r>
              <a:rPr lang="en-US" sz="2200" dirty="0"/>
              <a:t>Whether and how to improve reliability of 5G VN group sessions by removing the restriction of at most a single SMF Set per 5G VN.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600" dirty="0"/>
              <a:t>Enhancement of 5G VN group communication:</a:t>
            </a:r>
          </a:p>
          <a:p>
            <a:pPr lvl="1"/>
            <a:r>
              <a:rPr lang="en-US" sz="2200" dirty="0"/>
              <a:t>Whether and how to support additional user plane efficiency for 5G VN group communication (e.g. due to UE mobility, I-SMF existence )</a:t>
            </a:r>
          </a:p>
          <a:p>
            <a:pPr lvl="1"/>
            <a:r>
              <a:rPr lang="en-US" sz="2200" dirty="0"/>
              <a:t>Study potential improvements on packet routing and forwarding to support broadcast and multicast communications </a:t>
            </a:r>
          </a:p>
        </p:txBody>
      </p:sp>
    </p:spTree>
    <p:extLst>
      <p:ext uri="{BB962C8B-B14F-4D97-AF65-F5344CB8AC3E}">
        <p14:creationId xmlns:p14="http://schemas.microsoft.com/office/powerpoint/2010/main" val="10180253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CC1CDC-2859-4E65-AF47-5829EF1CFC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Integration of IP/E-VPN into 5G?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BCF3E7-0A09-4CCA-A820-EE906DBDB9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IP/E-VPN technologies are mature and widely deployed by SPs</a:t>
            </a:r>
          </a:p>
          <a:p>
            <a:pPr lvl="1"/>
            <a:r>
              <a:rPr lang="en-US" dirty="0"/>
              <a:t>Most providers have both fixed and wireless network</a:t>
            </a:r>
          </a:p>
          <a:p>
            <a:pPr lvl="2"/>
            <a:r>
              <a:rPr lang="en-US" dirty="0"/>
              <a:t>Would be good to use the same technology for the same service</a:t>
            </a:r>
          </a:p>
          <a:p>
            <a:r>
              <a:rPr lang="en-US" dirty="0"/>
              <a:t>IP/E-VPN for fixed network can be seamless integrated into 5G-VN</a:t>
            </a:r>
          </a:p>
          <a:p>
            <a:pPr lvl="1"/>
            <a:r>
              <a:rPr lang="en-US" dirty="0"/>
              <a:t>3GPP protocols and procedures establish IP/Ethernet PDU sessions from UEs to appropriate VRFs/BDs on UPFs</a:t>
            </a:r>
          </a:p>
          <a:p>
            <a:pPr lvl="1"/>
            <a:r>
              <a:rPr lang="en-US" dirty="0"/>
              <a:t>The rest is taken care of by existing IP/E-VPN protocols and procedures</a:t>
            </a:r>
          </a:p>
          <a:p>
            <a:pPr lvl="2"/>
            <a:r>
              <a:rPr lang="en-US" dirty="0"/>
              <a:t>This can be augmented by the existing SMF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UPF centralized control based on PDR/FAR</a:t>
            </a:r>
          </a:p>
          <a:p>
            <a:pPr lvl="1"/>
            <a:r>
              <a:rPr lang="en-US" dirty="0"/>
              <a:t>This also enables the same service across both wireless and fixed network seamlessly</a:t>
            </a:r>
          </a:p>
          <a:p>
            <a:r>
              <a:rPr lang="en-US" dirty="0"/>
              <a:t>With the integration, many enhancements in the study item are pretty much already covered</a:t>
            </a:r>
          </a:p>
          <a:p>
            <a:pPr lvl="1"/>
            <a:r>
              <a:rPr lang="en-US" dirty="0"/>
              <a:t>All features and future enhancements of IP/E-VPN are also available to 5G</a:t>
            </a:r>
          </a:p>
          <a:p>
            <a:pPr lvl="2"/>
            <a:r>
              <a:rPr lang="en-US" dirty="0"/>
              <a:t>E.g. E-Tree (RFC8317), </a:t>
            </a:r>
            <a:r>
              <a:rPr lang="en-US" altLang="zh-CN" dirty="0"/>
              <a:t>multi-homing, </a:t>
            </a:r>
            <a:r>
              <a:rPr lang="en-US" dirty="0"/>
              <a:t>multicast/broadcast, etc.</a:t>
            </a:r>
          </a:p>
          <a:p>
            <a:pPr lvl="1"/>
            <a:r>
              <a:rPr lang="en-US" dirty="0"/>
              <a:t>IEEE-compatible Ethernet Service as discussed in S2-1905040 is also achieved (proposal 7)</a:t>
            </a:r>
          </a:p>
        </p:txBody>
      </p:sp>
    </p:spTree>
    <p:extLst>
      <p:ext uri="{BB962C8B-B14F-4D97-AF65-F5344CB8AC3E}">
        <p14:creationId xmlns:p14="http://schemas.microsoft.com/office/powerpoint/2010/main" val="4748503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B26DF9-95E7-4C40-8B3D-80677A7D6D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9982"/>
            <a:ext cx="10515600" cy="1325563"/>
          </a:xfrm>
        </p:spPr>
        <p:txBody>
          <a:bodyPr/>
          <a:lstStyle/>
          <a:p>
            <a:r>
              <a:rPr lang="en-US"/>
              <a:t>The Multicast/Broadcast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15BFEA-55D2-4333-A835-4175811480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6959"/>
            <a:ext cx="10515600" cy="5101242"/>
          </a:xfrm>
        </p:spPr>
        <p:txBody>
          <a:bodyPr vert="horz" lIns="91440" tIns="45720" rIns="91440" bIns="45720" rtlCol="0" anchor="t">
            <a:normAutofit fontScale="85000" lnSpcReduction="20000"/>
          </a:bodyPr>
          <a:lstStyle/>
          <a:p>
            <a:r>
              <a:rPr lang="en-US" dirty="0"/>
              <a:t>Discussions on multicast/broadcast support in 5G-VN are just started</a:t>
            </a:r>
          </a:p>
          <a:p>
            <a:pPr lvl="1"/>
            <a:r>
              <a:rPr lang="en-US" dirty="0"/>
              <a:t>But well understood and supported/specified in IP/E-VPN – applicable to 5G-VN as is</a:t>
            </a:r>
          </a:p>
          <a:p>
            <a:r>
              <a:rPr lang="en-US" dirty="0"/>
              <a:t>Optimizations/features at overlay/service level</a:t>
            </a:r>
          </a:p>
          <a:p>
            <a:pPr lvl="1"/>
            <a:r>
              <a:rPr lang="en-US" dirty="0"/>
              <a:t>Sending traffic only to interested local CEs/UEs</a:t>
            </a:r>
          </a:p>
          <a:p>
            <a:pPr lvl="1"/>
            <a:r>
              <a:rPr lang="en-US" dirty="0"/>
              <a:t>Sending traffic only to PEs/UPFs with interested local CEs/UEs</a:t>
            </a:r>
          </a:p>
          <a:p>
            <a:pPr lvl="1"/>
            <a:r>
              <a:rPr lang="en-US" dirty="0"/>
              <a:t>Sending traffic via helper PEs/UPFs (Assisted Replication)</a:t>
            </a:r>
          </a:p>
          <a:p>
            <a:pPr lvl="1"/>
            <a:r>
              <a:rPr lang="en-US" dirty="0"/>
              <a:t>Extranet (one member belonging to multiple VPNs/VNs), Hub &amp; Spoke, etc.</a:t>
            </a:r>
          </a:p>
          <a:p>
            <a:pPr lvl="1"/>
            <a:r>
              <a:rPr lang="en-US" dirty="0"/>
              <a:t>In EVPN case, Optimized Inter-Subnet Multicast (OISM)</a:t>
            </a:r>
          </a:p>
          <a:p>
            <a:r>
              <a:rPr lang="en-US" dirty="0"/>
              <a:t>Optimizations in the underlay</a:t>
            </a:r>
          </a:p>
          <a:p>
            <a:pPr lvl="1"/>
            <a:r>
              <a:rPr lang="en-US" dirty="0"/>
              <a:t>Efficient replication via intermediate P routers</a:t>
            </a:r>
          </a:p>
          <a:p>
            <a:pPr lvl="2"/>
            <a:r>
              <a:rPr lang="en-US" dirty="0"/>
              <a:t>Using PIM/P2MP tunnels, which require per-tunnel state on P routers</a:t>
            </a:r>
          </a:p>
          <a:p>
            <a:pPr lvl="1"/>
            <a:r>
              <a:rPr lang="en-US" dirty="0"/>
              <a:t>Ingress Replication to all/certain PEs/UPFs</a:t>
            </a:r>
          </a:p>
          <a:p>
            <a:pPr lvl="2"/>
            <a:r>
              <a:rPr lang="en-US" dirty="0"/>
              <a:t>No per-tunnel state on P routers, but replication is not efficient</a:t>
            </a:r>
          </a:p>
          <a:p>
            <a:pPr lvl="1"/>
            <a:r>
              <a:rPr lang="en-US" dirty="0"/>
              <a:t>BIER - a new multicast technology that enables efficient replication w/o per-tunnel state</a:t>
            </a:r>
          </a:p>
          <a:p>
            <a:pPr marL="0" indent="0">
              <a:buNone/>
            </a:pPr>
            <a:endParaRPr lang="en-US" dirty="0">
              <a:cs typeface="Calibri" panose="020F0502020204030204"/>
            </a:endParaRPr>
          </a:p>
          <a:p>
            <a:pPr marL="0" indent="0">
              <a:buNone/>
            </a:pPr>
            <a:r>
              <a:rPr lang="en-US" dirty="0">
                <a:cs typeface="Calibri" panose="020F0502020204030204"/>
              </a:rPr>
              <a:t>All these overlay/underlay optimizations for IP/E-VPN can be applied to 5G-VN as is</a:t>
            </a:r>
            <a:endParaRPr lang="en-US" dirty="0"/>
          </a:p>
          <a:p>
            <a:pPr lvl="1"/>
            <a:endParaRPr lang="en-US" dirty="0"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9228042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1A43C-09E2-46A5-A02C-19F374AE7C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1: A VN across Wireless/Fixed Networks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53E4B3-4B34-4CD4-A19E-6F4890994A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391778" cy="4351338"/>
          </a:xfrm>
        </p:spPr>
        <p:txBody>
          <a:bodyPr>
            <a:normAutofit fontScale="92500" lnSpcReduction="20000"/>
          </a:bodyPr>
          <a:lstStyle/>
          <a:p>
            <a:r>
              <a:rPr lang="en-US" sz="2000" dirty="0"/>
              <a:t>An existing BGP-EVPN with members initially only on fixed side</a:t>
            </a:r>
            <a:endParaRPr lang="en-US" sz="1600" dirty="0"/>
          </a:p>
          <a:p>
            <a:r>
              <a:rPr lang="en-US" sz="2000" dirty="0"/>
              <a:t>New members are added on wireless side</a:t>
            </a:r>
          </a:p>
          <a:p>
            <a:pPr lvl="1"/>
            <a:r>
              <a:rPr lang="en-US" sz="1600" dirty="0"/>
              <a:t>There could even be multi-homed CE/UE</a:t>
            </a:r>
          </a:p>
          <a:p>
            <a:r>
              <a:rPr lang="en-US" sz="2000" dirty="0"/>
              <a:t>CE/UE/VN management can be completely independent on wireless and fixed side</a:t>
            </a:r>
          </a:p>
          <a:p>
            <a:pPr lvl="1"/>
            <a:r>
              <a:rPr lang="en-US" sz="1600" dirty="0"/>
              <a:t>3GPP procedures do not care about fixed side CEs/PEs</a:t>
            </a:r>
          </a:p>
          <a:p>
            <a:pPr lvl="1"/>
            <a:r>
              <a:rPr lang="en-US" sz="1600" dirty="0"/>
              <a:t>As long as BDs are provisioned with common Route Targets on UPFs and PEs</a:t>
            </a:r>
          </a:p>
          <a:p>
            <a:r>
              <a:rPr lang="en-US" sz="2000" dirty="0"/>
              <a:t>The UPFs and PEs exchange BGP EVPN routes to automatically discover each other and set up forwarding state</a:t>
            </a:r>
          </a:p>
          <a:p>
            <a:pPr lvl="1"/>
            <a:r>
              <a:rPr lang="en-US" sz="1600" dirty="0"/>
              <a:t>Because of the common Route Targets</a:t>
            </a:r>
          </a:p>
          <a:p>
            <a:pPr lvl="1"/>
            <a:r>
              <a:rPr lang="en-US" sz="1600" dirty="0"/>
              <a:t>Assuming 5G CN and fixed side provider network can talk to each other</a:t>
            </a:r>
          </a:p>
          <a:p>
            <a:r>
              <a:rPr lang="en-US" sz="2000" dirty="0"/>
              <a:t>Note – this does not even involve 5WWC procedures</a:t>
            </a:r>
          </a:p>
          <a:p>
            <a:endParaRPr lang="en-US" sz="2000" dirty="0"/>
          </a:p>
          <a:p>
            <a:pPr lvl="1"/>
            <a:endParaRPr lang="en-US" sz="1600" dirty="0"/>
          </a:p>
        </p:txBody>
      </p:sp>
      <p:sp>
        <p:nvSpPr>
          <p:cNvPr id="4" name="Cloud 3">
            <a:extLst>
              <a:ext uri="{FF2B5EF4-FFF2-40B4-BE49-F238E27FC236}">
                <a16:creationId xmlns:a16="http://schemas.microsoft.com/office/drawing/2014/main" id="{11AB9F97-3BC0-44FC-BB0B-69C323F34DE7}"/>
              </a:ext>
            </a:extLst>
          </p:cNvPr>
          <p:cNvSpPr/>
          <p:nvPr/>
        </p:nvSpPr>
        <p:spPr>
          <a:xfrm>
            <a:off x="6569335" y="2952520"/>
            <a:ext cx="2651146" cy="2074277"/>
          </a:xfrm>
          <a:prstGeom prst="clou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313D5AE-D63E-499E-B27C-DE187CF8F2B0}"/>
              </a:ext>
            </a:extLst>
          </p:cNvPr>
          <p:cNvSpPr txBox="1"/>
          <p:nvPr/>
        </p:nvSpPr>
        <p:spPr>
          <a:xfrm>
            <a:off x="6707274" y="2825533"/>
            <a:ext cx="647114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/>
              <a:t>PE1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72FCA5D-3094-4CF2-93FD-3E70F8136433}"/>
              </a:ext>
            </a:extLst>
          </p:cNvPr>
          <p:cNvSpPr txBox="1"/>
          <p:nvPr/>
        </p:nvSpPr>
        <p:spPr>
          <a:xfrm>
            <a:off x="8326010" y="5707994"/>
            <a:ext cx="647114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UE</a:t>
            </a:r>
            <a:r>
              <a:rPr lang="en-US" altLang="zh-CN" dirty="0"/>
              <a:t>3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EA621C-BDEC-46A0-AE9A-E790DB25BDEC}"/>
              </a:ext>
            </a:extLst>
          </p:cNvPr>
          <p:cNvSpPr txBox="1"/>
          <p:nvPr/>
        </p:nvSpPr>
        <p:spPr>
          <a:xfrm>
            <a:off x="6660382" y="5807631"/>
            <a:ext cx="647114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/>
              <a:t>CE</a:t>
            </a:r>
            <a:r>
              <a:rPr lang="en-US" altLang="zh-CN"/>
              <a:t>4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E5409C2-17BA-49D6-A172-0F7B7FDB7E8E}"/>
              </a:ext>
            </a:extLst>
          </p:cNvPr>
          <p:cNvSpPr txBox="1"/>
          <p:nvPr/>
        </p:nvSpPr>
        <p:spPr>
          <a:xfrm>
            <a:off x="6707274" y="1924662"/>
            <a:ext cx="647114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/>
              <a:t>CE1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6803DA3-9220-4F42-BEB7-BC8602534D90}"/>
              </a:ext>
            </a:extLst>
          </p:cNvPr>
          <p:cNvSpPr txBox="1"/>
          <p:nvPr/>
        </p:nvSpPr>
        <p:spPr>
          <a:xfrm>
            <a:off x="8326010" y="1707035"/>
            <a:ext cx="647114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/>
              <a:t>CE2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B2F1799-CA99-4031-9434-6D73B23E7C6C}"/>
              </a:ext>
            </a:extLst>
          </p:cNvPr>
          <p:cNvSpPr txBox="1"/>
          <p:nvPr/>
        </p:nvSpPr>
        <p:spPr>
          <a:xfrm>
            <a:off x="6669760" y="4867544"/>
            <a:ext cx="647114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PE</a:t>
            </a:r>
            <a:r>
              <a:rPr lang="en-US" altLang="zh-CN" dirty="0"/>
              <a:t>4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9BFF220-9021-4DEE-85F2-CC6CDAD3F079}"/>
              </a:ext>
            </a:extLst>
          </p:cNvPr>
          <p:cNvSpPr txBox="1"/>
          <p:nvPr/>
        </p:nvSpPr>
        <p:spPr>
          <a:xfrm>
            <a:off x="8326010" y="4762505"/>
            <a:ext cx="647114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PE</a:t>
            </a:r>
            <a:r>
              <a:rPr lang="en-US" altLang="zh-CN" dirty="0"/>
              <a:t>3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B97783D-21D0-40C3-B3B0-03B85EC10963}"/>
              </a:ext>
            </a:extLst>
          </p:cNvPr>
          <p:cNvSpPr txBox="1"/>
          <p:nvPr/>
        </p:nvSpPr>
        <p:spPr>
          <a:xfrm>
            <a:off x="8326010" y="2640867"/>
            <a:ext cx="647114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/>
              <a:t>PE2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B4B250B-80C1-45E3-B824-BD2A8C1F9D62}"/>
              </a:ext>
            </a:extLst>
          </p:cNvPr>
          <p:cNvCxnSpPr>
            <a:stCxn id="5" idx="0"/>
            <a:endCxn id="8" idx="2"/>
          </p:cNvCxnSpPr>
          <p:nvPr/>
        </p:nvCxnSpPr>
        <p:spPr>
          <a:xfrm flipV="1">
            <a:off x="7030831" y="2293994"/>
            <a:ext cx="0" cy="53153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48CA35E-6F1E-4660-B204-FE556EEEC7A5}"/>
              </a:ext>
            </a:extLst>
          </p:cNvPr>
          <p:cNvCxnSpPr>
            <a:stCxn id="9" idx="2"/>
            <a:endCxn id="12" idx="0"/>
          </p:cNvCxnSpPr>
          <p:nvPr/>
        </p:nvCxnSpPr>
        <p:spPr>
          <a:xfrm>
            <a:off x="8649567" y="2076367"/>
            <a:ext cx="0" cy="5645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8EA6104-D5ED-44FB-B8AA-59A58677F3C1}"/>
              </a:ext>
            </a:extLst>
          </p:cNvPr>
          <p:cNvCxnSpPr>
            <a:stCxn id="10" idx="2"/>
            <a:endCxn id="7" idx="0"/>
          </p:cNvCxnSpPr>
          <p:nvPr/>
        </p:nvCxnSpPr>
        <p:spPr>
          <a:xfrm flipH="1">
            <a:off x="6983939" y="5236876"/>
            <a:ext cx="9378" cy="57075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FCA3FCB-7205-4F3F-9E98-4F23694C9F4C}"/>
              </a:ext>
            </a:extLst>
          </p:cNvPr>
          <p:cNvCxnSpPr>
            <a:stCxn id="11" idx="2"/>
            <a:endCxn id="6" idx="0"/>
          </p:cNvCxnSpPr>
          <p:nvPr/>
        </p:nvCxnSpPr>
        <p:spPr>
          <a:xfrm>
            <a:off x="8649567" y="5131837"/>
            <a:ext cx="0" cy="57615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loud 16">
            <a:extLst>
              <a:ext uri="{FF2B5EF4-FFF2-40B4-BE49-F238E27FC236}">
                <a16:creationId xmlns:a16="http://schemas.microsoft.com/office/drawing/2014/main" id="{6DA7F937-276A-42CA-8417-1623B3691A5E}"/>
              </a:ext>
            </a:extLst>
          </p:cNvPr>
          <p:cNvSpPr/>
          <p:nvPr/>
        </p:nvSpPr>
        <p:spPr>
          <a:xfrm>
            <a:off x="9089349" y="2872894"/>
            <a:ext cx="2651146" cy="2074277"/>
          </a:xfrm>
          <a:prstGeom prst="clou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0F11B77-9859-417D-B167-5D966F94E44A}"/>
              </a:ext>
            </a:extLst>
          </p:cNvPr>
          <p:cNvSpPr txBox="1"/>
          <p:nvPr/>
        </p:nvSpPr>
        <p:spPr>
          <a:xfrm>
            <a:off x="9189774" y="2767854"/>
            <a:ext cx="703385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/>
              <a:t>UPF1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D5D2105-1D6A-419E-BEE5-5FC9A63E3EDE}"/>
              </a:ext>
            </a:extLst>
          </p:cNvPr>
          <p:cNvSpPr txBox="1"/>
          <p:nvPr/>
        </p:nvSpPr>
        <p:spPr>
          <a:xfrm>
            <a:off x="10841336" y="5628368"/>
            <a:ext cx="708072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/>
              <a:t>UE4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EF3C644-AD2D-4776-9B05-D93B638033A6}"/>
              </a:ext>
            </a:extLst>
          </p:cNvPr>
          <p:cNvSpPr txBox="1"/>
          <p:nvPr/>
        </p:nvSpPr>
        <p:spPr>
          <a:xfrm>
            <a:off x="9227288" y="1845036"/>
            <a:ext cx="647114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/>
              <a:t>UE1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430CD1E-D6DA-4891-BD83-3FF70DB65F1C}"/>
              </a:ext>
            </a:extLst>
          </p:cNvPr>
          <p:cNvSpPr txBox="1"/>
          <p:nvPr/>
        </p:nvSpPr>
        <p:spPr>
          <a:xfrm>
            <a:off x="9189773" y="4787918"/>
            <a:ext cx="712761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/>
              <a:t>UPF3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A15B9DB-4F50-44FD-866A-6CFCAA32CCD3}"/>
              </a:ext>
            </a:extLst>
          </p:cNvPr>
          <p:cNvSpPr txBox="1"/>
          <p:nvPr/>
        </p:nvSpPr>
        <p:spPr>
          <a:xfrm>
            <a:off x="10846024" y="4682879"/>
            <a:ext cx="708072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/>
              <a:t>UPF4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117CF03-A7D9-4CEB-90E9-2D65D31A1F3B}"/>
              </a:ext>
            </a:extLst>
          </p:cNvPr>
          <p:cNvCxnSpPr>
            <a:cxnSpLocks/>
            <a:stCxn id="18" idx="0"/>
            <a:endCxn id="21" idx="2"/>
          </p:cNvCxnSpPr>
          <p:nvPr/>
        </p:nvCxnSpPr>
        <p:spPr>
          <a:xfrm flipV="1">
            <a:off x="9541467" y="2214368"/>
            <a:ext cx="9378" cy="55348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A8B4059-D20D-4CC9-BD75-91478E844F98}"/>
              </a:ext>
            </a:extLst>
          </p:cNvPr>
          <p:cNvCxnSpPr>
            <a:cxnSpLocks/>
            <a:stCxn id="22" idx="2"/>
            <a:endCxn id="6" idx="0"/>
          </p:cNvCxnSpPr>
          <p:nvPr/>
        </p:nvCxnSpPr>
        <p:spPr>
          <a:xfrm flipH="1">
            <a:off x="8649567" y="5157250"/>
            <a:ext cx="896587" cy="5507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09112A6-D584-40DA-93D4-6521B6601409}"/>
              </a:ext>
            </a:extLst>
          </p:cNvPr>
          <p:cNvCxnSpPr>
            <a:cxnSpLocks/>
            <a:stCxn id="23" idx="2"/>
            <a:endCxn id="19" idx="0"/>
          </p:cNvCxnSpPr>
          <p:nvPr/>
        </p:nvCxnSpPr>
        <p:spPr>
          <a:xfrm flipH="1">
            <a:off x="11195372" y="5052211"/>
            <a:ext cx="4688" cy="57615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5DE194A7-379C-408A-9E81-D0D2847B78A9}"/>
              </a:ext>
            </a:extLst>
          </p:cNvPr>
          <p:cNvSpPr txBox="1"/>
          <p:nvPr/>
        </p:nvSpPr>
        <p:spPr>
          <a:xfrm>
            <a:off x="10636401" y="2583188"/>
            <a:ext cx="703385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/>
              <a:t>UPF2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D622669-6016-4E1D-930C-96726686BE6C}"/>
              </a:ext>
            </a:extLst>
          </p:cNvPr>
          <p:cNvSpPr txBox="1"/>
          <p:nvPr/>
        </p:nvSpPr>
        <p:spPr>
          <a:xfrm>
            <a:off x="10673915" y="1660370"/>
            <a:ext cx="647114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/>
              <a:t>UE2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0857E9ED-73C1-427B-A7AB-A7D51B463AD5}"/>
              </a:ext>
            </a:extLst>
          </p:cNvPr>
          <p:cNvCxnSpPr>
            <a:cxnSpLocks/>
            <a:stCxn id="27" idx="0"/>
            <a:endCxn id="28" idx="2"/>
          </p:cNvCxnSpPr>
          <p:nvPr/>
        </p:nvCxnSpPr>
        <p:spPr>
          <a:xfrm flipV="1">
            <a:off x="10988094" y="2029702"/>
            <a:ext cx="9378" cy="55348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BBBB6676-32A5-4938-B895-0332A692D151}"/>
              </a:ext>
            </a:extLst>
          </p:cNvPr>
          <p:cNvSpPr txBox="1"/>
          <p:nvPr/>
        </p:nvSpPr>
        <p:spPr>
          <a:xfrm>
            <a:off x="10071350" y="3758781"/>
            <a:ext cx="602565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/>
              <a:t>SMF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ED2F687F-DC9F-4674-9D99-C2A6D35F36F0}"/>
              </a:ext>
            </a:extLst>
          </p:cNvPr>
          <p:cNvCxnSpPr>
            <a:stCxn id="18" idx="2"/>
            <a:endCxn id="30" idx="0"/>
          </p:cNvCxnSpPr>
          <p:nvPr/>
        </p:nvCxnSpPr>
        <p:spPr>
          <a:xfrm>
            <a:off x="9541467" y="3137186"/>
            <a:ext cx="831166" cy="621595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7E4230C2-D8DE-4735-818E-45DE88B913ED}"/>
              </a:ext>
            </a:extLst>
          </p:cNvPr>
          <p:cNvCxnSpPr>
            <a:stCxn id="30" idx="0"/>
            <a:endCxn id="27" idx="2"/>
          </p:cNvCxnSpPr>
          <p:nvPr/>
        </p:nvCxnSpPr>
        <p:spPr>
          <a:xfrm flipV="1">
            <a:off x="10372633" y="2952520"/>
            <a:ext cx="615461" cy="806261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C8E7672-08EA-4628-BECD-63D2362C588D}"/>
              </a:ext>
            </a:extLst>
          </p:cNvPr>
          <p:cNvCxnSpPr>
            <a:stCxn id="22" idx="0"/>
            <a:endCxn id="30" idx="2"/>
          </p:cNvCxnSpPr>
          <p:nvPr/>
        </p:nvCxnSpPr>
        <p:spPr>
          <a:xfrm flipV="1">
            <a:off x="9546154" y="4128113"/>
            <a:ext cx="826479" cy="659805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767E088-1405-45BB-BFB4-698A987A6F4C}"/>
              </a:ext>
            </a:extLst>
          </p:cNvPr>
          <p:cNvCxnSpPr>
            <a:stCxn id="30" idx="2"/>
            <a:endCxn id="23" idx="0"/>
          </p:cNvCxnSpPr>
          <p:nvPr/>
        </p:nvCxnSpPr>
        <p:spPr>
          <a:xfrm>
            <a:off x="10372633" y="4128113"/>
            <a:ext cx="827427" cy="554766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ED4E0DFA-3EA1-400B-A0F0-3876F4C835E9}"/>
              </a:ext>
            </a:extLst>
          </p:cNvPr>
          <p:cNvSpPr txBox="1"/>
          <p:nvPr/>
        </p:nvSpPr>
        <p:spPr>
          <a:xfrm>
            <a:off x="7046290" y="3329368"/>
            <a:ext cx="1837298" cy="646331"/>
          </a:xfrm>
          <a:prstGeom prst="rect">
            <a:avLst/>
          </a:prstGeom>
          <a:noFill/>
          <a:ln w="6350">
            <a:noFill/>
          </a:ln>
        </p:spPr>
        <p:txBody>
          <a:bodyPr wrap="none" rtlCol="0">
            <a:spAutoFit/>
          </a:bodyPr>
          <a:lstStyle/>
          <a:p>
            <a:pPr algn="l"/>
            <a:r>
              <a:rPr lang="en-US" dirty="0"/>
              <a:t>Provider Network</a:t>
            </a:r>
          </a:p>
          <a:p>
            <a:pPr algn="l"/>
            <a:r>
              <a:rPr lang="en-US" dirty="0"/>
              <a:t>on Fixed Side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2C5266D-7CA1-42E8-A88A-3CE7B5905C46}"/>
              </a:ext>
            </a:extLst>
          </p:cNvPr>
          <p:cNvSpPr txBox="1"/>
          <p:nvPr/>
        </p:nvSpPr>
        <p:spPr>
          <a:xfrm>
            <a:off x="10696107" y="3352344"/>
            <a:ext cx="1015384" cy="369332"/>
          </a:xfrm>
          <a:prstGeom prst="rect">
            <a:avLst/>
          </a:prstGeom>
          <a:noFill/>
          <a:ln w="6350"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dirty="0"/>
              <a:t>5G CN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CD752FE3-9945-4314-AAC1-2B58A7D9EF07}"/>
              </a:ext>
            </a:extLst>
          </p:cNvPr>
          <p:cNvSpPr/>
          <p:nvPr/>
        </p:nvSpPr>
        <p:spPr>
          <a:xfrm>
            <a:off x="8458740" y="5266340"/>
            <a:ext cx="849696" cy="221594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50B9FEE-D0C2-4B3B-999A-225CBEEEB407}"/>
              </a:ext>
            </a:extLst>
          </p:cNvPr>
          <p:cNvSpPr txBox="1"/>
          <p:nvPr/>
        </p:nvSpPr>
        <p:spPr>
          <a:xfrm>
            <a:off x="8669712" y="5229544"/>
            <a:ext cx="499916" cy="307777"/>
          </a:xfrm>
          <a:prstGeom prst="rect">
            <a:avLst/>
          </a:prstGeom>
          <a:noFill/>
          <a:ln w="6350"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1400" dirty="0"/>
              <a:t>LAG</a:t>
            </a:r>
          </a:p>
        </p:txBody>
      </p:sp>
    </p:spTree>
    <p:extLst>
      <p:ext uri="{BB962C8B-B14F-4D97-AF65-F5344CB8AC3E}">
        <p14:creationId xmlns:p14="http://schemas.microsoft.com/office/powerpoint/2010/main" val="378311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7" grpId="0" animBg="1"/>
      <p:bldP spid="28" grpId="0" animBg="1"/>
      <p:bldP spid="30" grpId="0" animBg="1"/>
      <p:bldP spid="36" grpId="0"/>
      <p:bldP spid="38" grpId="0" animBg="1"/>
      <p:bldP spid="3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chemeClr val="tx1"/>
          </a:solidFill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prstDash val="lgDash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 w="6350">
          <a:noFill/>
        </a:ln>
      </a:spPr>
      <a:bodyPr wrap="none" rtlCol="0">
        <a:sp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27428</TotalTime>
  <Words>2315</Words>
  <Application>Microsoft Office PowerPoint</Application>
  <PresentationFormat>Widescreen</PresentationFormat>
  <Paragraphs>264</Paragraphs>
  <Slides>19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Calibri</vt:lpstr>
      <vt:lpstr>Calibri Light</vt:lpstr>
      <vt:lpstr>Times New Roman</vt:lpstr>
      <vt:lpstr>Office Theme</vt:lpstr>
      <vt:lpstr>Presentation</vt:lpstr>
      <vt:lpstr>Visio.Drawing.11</vt:lpstr>
      <vt:lpstr>5G Virtual Networks</vt:lpstr>
      <vt:lpstr>5G-VN</vt:lpstr>
      <vt:lpstr>IP/Ethernet-VPN in Fixed Networks</vt:lpstr>
      <vt:lpstr>5G-VN IP/Ethernet</vt:lpstr>
      <vt:lpstr>Ethernet-VPN for Fixed Networks</vt:lpstr>
      <vt:lpstr>5G-VN Enhancement Study Item S2-1906725</vt:lpstr>
      <vt:lpstr>Integration of IP/E-VPN into 5G?</vt:lpstr>
      <vt:lpstr>The Multicast/Broadcast Example</vt:lpstr>
      <vt:lpstr>Example 1: A VN across Wireless/Fixed Networks</vt:lpstr>
      <vt:lpstr>Example 2: VNs for A Large Enterprise Customer</vt:lpstr>
      <vt:lpstr>Summary</vt:lpstr>
      <vt:lpstr>Backup Slides for Details</vt:lpstr>
      <vt:lpstr>S2-1903312: Current PFCP Model</vt:lpstr>
      <vt:lpstr>S2-1903312 Proposal</vt:lpstr>
      <vt:lpstr>Comments about S2-1903312 Proposal</vt:lpstr>
      <vt:lpstr>S2-1905681</vt:lpstr>
      <vt:lpstr>Comments about S2-1905681’s Proposal 3</vt:lpstr>
      <vt:lpstr>Observations</vt:lpstr>
      <vt:lpstr>Some Details for Reusing IP/E-VPN Solutions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5G Virtual Networks</dc:title>
  <dc:creator>Jeffrey (Zhaohui) Zhang</dc:creator>
  <cp:lastModifiedBy>Jeffrey (Zhaohui) Zhang</cp:lastModifiedBy>
  <cp:revision>59</cp:revision>
  <dcterms:created xsi:type="dcterms:W3CDTF">2019-05-19T18:14:22Z</dcterms:created>
  <dcterms:modified xsi:type="dcterms:W3CDTF">2020-01-06T15:18:31Z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633b888-ae0d-4341-a75f-06e04137d755_Enabled">
    <vt:lpwstr>True</vt:lpwstr>
  </property>
  <property fmtid="{D5CDD505-2E9C-101B-9397-08002B2CF9AE}" pid="3" name="MSIP_Label_0633b888-ae0d-4341-a75f-06e04137d755_SiteId">
    <vt:lpwstr>bea78b3c-4cdb-4130-854a-1d193232e5f4</vt:lpwstr>
  </property>
  <property fmtid="{D5CDD505-2E9C-101B-9397-08002B2CF9AE}" pid="4" name="MSIP_Label_0633b888-ae0d-4341-a75f-06e04137d755_Owner">
    <vt:lpwstr>zzhang@juniper.net</vt:lpwstr>
  </property>
  <property fmtid="{D5CDD505-2E9C-101B-9397-08002B2CF9AE}" pid="5" name="MSIP_Label_0633b888-ae0d-4341-a75f-06e04137d755_SetDate">
    <vt:lpwstr>2019-05-19T18:21:55.2770383Z</vt:lpwstr>
  </property>
  <property fmtid="{D5CDD505-2E9C-101B-9397-08002B2CF9AE}" pid="6" name="MSIP_Label_0633b888-ae0d-4341-a75f-06e04137d755_Name">
    <vt:lpwstr>Juniper Internal</vt:lpwstr>
  </property>
  <property fmtid="{D5CDD505-2E9C-101B-9397-08002B2CF9AE}" pid="7" name="MSIP_Label_0633b888-ae0d-4341-a75f-06e04137d755_Application">
    <vt:lpwstr>Microsoft Azure Information Protection</vt:lpwstr>
  </property>
  <property fmtid="{D5CDD505-2E9C-101B-9397-08002B2CF9AE}" pid="8" name="MSIP_Label_0633b888-ae0d-4341-a75f-06e04137d755_Extended_MSFT_Method">
    <vt:lpwstr>Automatic</vt:lpwstr>
  </property>
  <property fmtid="{D5CDD505-2E9C-101B-9397-08002B2CF9AE}" pid="9" name="Sensitivity">
    <vt:lpwstr>Juniper Internal</vt:lpwstr>
  </property>
</Properties>
</file>